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handoutMasterIdLst>
    <p:handoutMasterId r:id="rId7"/>
  </p:handoutMasterIdLst>
  <p:sldIdLst>
    <p:sldId id="256" r:id="rId2"/>
    <p:sldId id="263" r:id="rId3"/>
    <p:sldId id="261" r:id="rId4"/>
    <p:sldId id="264" r:id="rId5"/>
  </p:sldIdLst>
  <p:sldSz cx="7559675" cy="10691813"/>
  <p:notesSz cx="6888163" cy="100218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3" autoAdjust="0"/>
    <p:restoredTop sz="94660"/>
  </p:normalViewPr>
  <p:slideViewPr>
    <p:cSldViewPr snapToGrid="0">
      <p:cViewPr>
        <p:scale>
          <a:sx n="100" d="100"/>
          <a:sy n="100" d="100"/>
        </p:scale>
        <p:origin x="2514" y="-4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1"/>
            <a:ext cx="2985191" cy="502397"/>
          </a:xfrm>
          <a:prstGeom prst="rect">
            <a:avLst/>
          </a:prstGeom>
        </p:spPr>
        <p:txBody>
          <a:bodyPr vert="horz" lIns="62099" tIns="31049" rIns="62099" bIns="31049" rtlCol="0"/>
          <a:lstStyle>
            <a:lvl1pPr algn="l">
              <a:defRPr sz="800"/>
            </a:lvl1pPr>
          </a:lstStyle>
          <a:p>
            <a:endParaRPr lang="en-GB"/>
          </a:p>
        </p:txBody>
      </p:sp>
      <p:sp>
        <p:nvSpPr>
          <p:cNvPr id="3" name="Datumsplatzhalter 2"/>
          <p:cNvSpPr>
            <a:spLocks noGrp="1"/>
          </p:cNvSpPr>
          <p:nvPr>
            <p:ph type="dt" sz="quarter" idx="1"/>
          </p:nvPr>
        </p:nvSpPr>
        <p:spPr>
          <a:xfrm>
            <a:off x="3901905" y="1"/>
            <a:ext cx="2985191" cy="502397"/>
          </a:xfrm>
          <a:prstGeom prst="rect">
            <a:avLst/>
          </a:prstGeom>
        </p:spPr>
        <p:txBody>
          <a:bodyPr vert="horz" lIns="62099" tIns="31049" rIns="62099" bIns="31049" rtlCol="0"/>
          <a:lstStyle>
            <a:lvl1pPr algn="r">
              <a:defRPr sz="800"/>
            </a:lvl1pPr>
          </a:lstStyle>
          <a:p>
            <a:fld id="{34CD5FA5-4090-4894-B68C-B5DE92AEC3E7}" type="datetimeFigureOut">
              <a:rPr lang="en-GB" smtClean="0"/>
              <a:t>16/04/2024</a:t>
            </a:fld>
            <a:endParaRPr lang="en-GB"/>
          </a:p>
        </p:txBody>
      </p:sp>
      <p:sp>
        <p:nvSpPr>
          <p:cNvPr id="4" name="Fußzeilenplatzhalter 3"/>
          <p:cNvSpPr>
            <a:spLocks noGrp="1"/>
          </p:cNvSpPr>
          <p:nvPr>
            <p:ph type="ftr" sz="quarter" idx="2"/>
          </p:nvPr>
        </p:nvSpPr>
        <p:spPr>
          <a:xfrm>
            <a:off x="2" y="9519493"/>
            <a:ext cx="2985191" cy="502396"/>
          </a:xfrm>
          <a:prstGeom prst="rect">
            <a:avLst/>
          </a:prstGeom>
        </p:spPr>
        <p:txBody>
          <a:bodyPr vert="horz" lIns="62099" tIns="31049" rIns="62099" bIns="31049" rtlCol="0" anchor="b"/>
          <a:lstStyle>
            <a:lvl1pPr algn="l">
              <a:defRPr sz="800"/>
            </a:lvl1pPr>
          </a:lstStyle>
          <a:p>
            <a:endParaRPr lang="en-GB"/>
          </a:p>
        </p:txBody>
      </p:sp>
      <p:sp>
        <p:nvSpPr>
          <p:cNvPr id="5" name="Foliennummernplatzhalter 4"/>
          <p:cNvSpPr>
            <a:spLocks noGrp="1"/>
          </p:cNvSpPr>
          <p:nvPr>
            <p:ph type="sldNum" sz="quarter" idx="3"/>
          </p:nvPr>
        </p:nvSpPr>
        <p:spPr>
          <a:xfrm>
            <a:off x="3901905" y="9519493"/>
            <a:ext cx="2985191" cy="502396"/>
          </a:xfrm>
          <a:prstGeom prst="rect">
            <a:avLst/>
          </a:prstGeom>
        </p:spPr>
        <p:txBody>
          <a:bodyPr vert="horz" lIns="62099" tIns="31049" rIns="62099" bIns="31049" rtlCol="0" anchor="b"/>
          <a:lstStyle>
            <a:lvl1pPr algn="r">
              <a:defRPr sz="800"/>
            </a:lvl1pPr>
          </a:lstStyle>
          <a:p>
            <a:fld id="{3D69AD4E-6C04-4735-AD65-F6A886857AAE}" type="slidenum">
              <a:rPr lang="en-GB" smtClean="0"/>
              <a:t>‹Nr.›</a:t>
            </a:fld>
            <a:endParaRPr lang="en-GB"/>
          </a:p>
        </p:txBody>
      </p:sp>
    </p:spTree>
    <p:extLst>
      <p:ext uri="{BB962C8B-B14F-4D97-AF65-F5344CB8AC3E}">
        <p14:creationId xmlns:p14="http://schemas.microsoft.com/office/powerpoint/2010/main" val="40559094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1"/>
            <a:ext cx="2985191" cy="502397"/>
          </a:xfrm>
          <a:prstGeom prst="rect">
            <a:avLst/>
          </a:prstGeom>
        </p:spPr>
        <p:txBody>
          <a:bodyPr vert="horz" lIns="62099" tIns="31049" rIns="62099" bIns="31049" rtlCol="0"/>
          <a:lstStyle>
            <a:lvl1pPr algn="l">
              <a:defRPr sz="800"/>
            </a:lvl1pPr>
          </a:lstStyle>
          <a:p>
            <a:endParaRPr lang="en-GB"/>
          </a:p>
        </p:txBody>
      </p:sp>
      <p:sp>
        <p:nvSpPr>
          <p:cNvPr id="3" name="Datumsplatzhalter 2"/>
          <p:cNvSpPr>
            <a:spLocks noGrp="1"/>
          </p:cNvSpPr>
          <p:nvPr>
            <p:ph type="dt" idx="1"/>
          </p:nvPr>
        </p:nvSpPr>
        <p:spPr>
          <a:xfrm>
            <a:off x="3901905" y="1"/>
            <a:ext cx="2985191" cy="502397"/>
          </a:xfrm>
          <a:prstGeom prst="rect">
            <a:avLst/>
          </a:prstGeom>
        </p:spPr>
        <p:txBody>
          <a:bodyPr vert="horz" lIns="62099" tIns="31049" rIns="62099" bIns="31049" rtlCol="0"/>
          <a:lstStyle>
            <a:lvl1pPr algn="r">
              <a:defRPr sz="800"/>
            </a:lvl1pPr>
          </a:lstStyle>
          <a:p>
            <a:fld id="{6FBF1A6C-42A0-4662-9087-077631D1D9F2}" type="datetimeFigureOut">
              <a:rPr lang="en-GB" smtClean="0"/>
              <a:t>16/04/2024</a:t>
            </a:fld>
            <a:endParaRPr lang="en-GB"/>
          </a:p>
        </p:txBody>
      </p:sp>
      <p:sp>
        <p:nvSpPr>
          <p:cNvPr id="4" name="Folienbildplatzhalter 3"/>
          <p:cNvSpPr>
            <a:spLocks noGrp="1" noRot="1" noChangeAspect="1"/>
          </p:cNvSpPr>
          <p:nvPr>
            <p:ph type="sldImg" idx="2"/>
          </p:nvPr>
        </p:nvSpPr>
        <p:spPr>
          <a:xfrm>
            <a:off x="2249488" y="1252538"/>
            <a:ext cx="2389187" cy="3382962"/>
          </a:xfrm>
          <a:prstGeom prst="rect">
            <a:avLst/>
          </a:prstGeom>
          <a:noFill/>
          <a:ln w="12700">
            <a:solidFill>
              <a:prstClr val="black"/>
            </a:solidFill>
          </a:ln>
        </p:spPr>
        <p:txBody>
          <a:bodyPr vert="horz" lIns="62099" tIns="31049" rIns="62099" bIns="31049" rtlCol="0" anchor="ctr"/>
          <a:lstStyle/>
          <a:p>
            <a:endParaRPr lang="en-GB"/>
          </a:p>
        </p:txBody>
      </p:sp>
      <p:sp>
        <p:nvSpPr>
          <p:cNvPr id="5" name="Notizenplatzhalter 4"/>
          <p:cNvSpPr>
            <a:spLocks noGrp="1"/>
          </p:cNvSpPr>
          <p:nvPr>
            <p:ph type="body" sz="quarter" idx="3"/>
          </p:nvPr>
        </p:nvSpPr>
        <p:spPr>
          <a:xfrm>
            <a:off x="689139" y="4823224"/>
            <a:ext cx="5509889" cy="3946471"/>
          </a:xfrm>
          <a:prstGeom prst="rect">
            <a:avLst/>
          </a:prstGeom>
        </p:spPr>
        <p:txBody>
          <a:bodyPr vert="horz" lIns="62099" tIns="31049" rIns="62099" bIns="31049"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ußzeilenplatzhalter 5"/>
          <p:cNvSpPr>
            <a:spLocks noGrp="1"/>
          </p:cNvSpPr>
          <p:nvPr>
            <p:ph type="ftr" sz="quarter" idx="4"/>
          </p:nvPr>
        </p:nvSpPr>
        <p:spPr>
          <a:xfrm>
            <a:off x="2" y="9519493"/>
            <a:ext cx="2985191" cy="502396"/>
          </a:xfrm>
          <a:prstGeom prst="rect">
            <a:avLst/>
          </a:prstGeom>
        </p:spPr>
        <p:txBody>
          <a:bodyPr vert="horz" lIns="62099" tIns="31049" rIns="62099" bIns="31049" rtlCol="0" anchor="b"/>
          <a:lstStyle>
            <a:lvl1pPr algn="l">
              <a:defRPr sz="800"/>
            </a:lvl1pPr>
          </a:lstStyle>
          <a:p>
            <a:endParaRPr lang="en-GB"/>
          </a:p>
        </p:txBody>
      </p:sp>
      <p:sp>
        <p:nvSpPr>
          <p:cNvPr id="7" name="Foliennummernplatzhalter 6"/>
          <p:cNvSpPr>
            <a:spLocks noGrp="1"/>
          </p:cNvSpPr>
          <p:nvPr>
            <p:ph type="sldNum" sz="quarter" idx="5"/>
          </p:nvPr>
        </p:nvSpPr>
        <p:spPr>
          <a:xfrm>
            <a:off x="3901905" y="9519493"/>
            <a:ext cx="2985191" cy="502396"/>
          </a:xfrm>
          <a:prstGeom prst="rect">
            <a:avLst/>
          </a:prstGeom>
        </p:spPr>
        <p:txBody>
          <a:bodyPr vert="horz" lIns="62099" tIns="31049" rIns="62099" bIns="31049" rtlCol="0" anchor="b"/>
          <a:lstStyle>
            <a:lvl1pPr algn="r">
              <a:defRPr sz="800"/>
            </a:lvl1pPr>
          </a:lstStyle>
          <a:p>
            <a:fld id="{4EBC4D0C-3CBF-41AC-84A6-D41BF96D3C7F}" type="slidenum">
              <a:rPr lang="en-GB" smtClean="0"/>
              <a:t>‹Nr.›</a:t>
            </a:fld>
            <a:endParaRPr lang="en-GB"/>
          </a:p>
        </p:txBody>
      </p:sp>
    </p:spTree>
    <p:extLst>
      <p:ext uri="{BB962C8B-B14F-4D97-AF65-F5344CB8AC3E}">
        <p14:creationId xmlns:p14="http://schemas.microsoft.com/office/powerpoint/2010/main" val="4040687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de-DE"/>
              <a:t>Titelmasterformat durch Klicken bearbeiten</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57EB5A68-52CA-47DC-9F06-554799A7AF07}" type="datetimeFigureOut">
              <a:rPr lang="en-GB" smtClean="0"/>
              <a:t>16/04/2024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4843C3-3EEE-4101-A037-42C8E83A3CF8}" type="slidenum">
              <a:rPr lang="en-GB" smtClean="0"/>
              <a:t>‹Nr.›</a:t>
            </a:fld>
            <a:endParaRPr lang="en-GB"/>
          </a:p>
        </p:txBody>
      </p:sp>
    </p:spTree>
    <p:extLst>
      <p:ext uri="{BB962C8B-B14F-4D97-AF65-F5344CB8AC3E}">
        <p14:creationId xmlns:p14="http://schemas.microsoft.com/office/powerpoint/2010/main" val="1929311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57EB5A68-52CA-47DC-9F06-554799A7AF07}" type="datetimeFigureOut">
              <a:rPr lang="en-GB" smtClean="0"/>
              <a:t>16/04/2024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4843C3-3EEE-4101-A037-42C8E83A3CF8}" type="slidenum">
              <a:rPr lang="en-GB" smtClean="0"/>
              <a:t>‹Nr.›</a:t>
            </a:fld>
            <a:endParaRPr lang="en-GB"/>
          </a:p>
        </p:txBody>
      </p:sp>
    </p:spTree>
    <p:extLst>
      <p:ext uri="{BB962C8B-B14F-4D97-AF65-F5344CB8AC3E}">
        <p14:creationId xmlns:p14="http://schemas.microsoft.com/office/powerpoint/2010/main" val="1699341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57EB5A68-52CA-47DC-9F06-554799A7AF07}" type="datetimeFigureOut">
              <a:rPr lang="en-GB" smtClean="0"/>
              <a:t>16/04/2024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4843C3-3EEE-4101-A037-42C8E83A3CF8}" type="slidenum">
              <a:rPr lang="en-GB" smtClean="0"/>
              <a:t>‹Nr.›</a:t>
            </a:fld>
            <a:endParaRPr lang="en-GB"/>
          </a:p>
        </p:txBody>
      </p:sp>
    </p:spTree>
    <p:extLst>
      <p:ext uri="{BB962C8B-B14F-4D97-AF65-F5344CB8AC3E}">
        <p14:creationId xmlns:p14="http://schemas.microsoft.com/office/powerpoint/2010/main" val="14539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57EB5A68-52CA-47DC-9F06-554799A7AF07}" type="datetimeFigureOut">
              <a:rPr lang="en-GB" smtClean="0"/>
              <a:t>16/04/2024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4843C3-3EEE-4101-A037-42C8E83A3CF8}" type="slidenum">
              <a:rPr lang="en-GB" smtClean="0"/>
              <a:t>‹Nr.›</a:t>
            </a:fld>
            <a:endParaRPr lang="en-GB"/>
          </a:p>
        </p:txBody>
      </p:sp>
    </p:spTree>
    <p:extLst>
      <p:ext uri="{BB962C8B-B14F-4D97-AF65-F5344CB8AC3E}">
        <p14:creationId xmlns:p14="http://schemas.microsoft.com/office/powerpoint/2010/main" val="1672191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de-DE"/>
              <a:t>Titelmasterformat durch Klicken bearbeiten</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57EB5A68-52CA-47DC-9F06-554799A7AF07}" type="datetimeFigureOut">
              <a:rPr lang="en-GB" smtClean="0"/>
              <a:t>16/04/2024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4843C3-3EEE-4101-A037-42C8E83A3CF8}" type="slidenum">
              <a:rPr lang="en-GB" smtClean="0"/>
              <a:t>‹Nr.›</a:t>
            </a:fld>
            <a:endParaRPr lang="en-GB"/>
          </a:p>
        </p:txBody>
      </p:sp>
    </p:spTree>
    <p:extLst>
      <p:ext uri="{BB962C8B-B14F-4D97-AF65-F5344CB8AC3E}">
        <p14:creationId xmlns:p14="http://schemas.microsoft.com/office/powerpoint/2010/main" val="3994088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57EB5A68-52CA-47DC-9F06-554799A7AF07}" type="datetimeFigureOut">
              <a:rPr lang="en-GB" smtClean="0"/>
              <a:t>16/04/2024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4843C3-3EEE-4101-A037-42C8E83A3CF8}" type="slidenum">
              <a:rPr lang="en-GB" smtClean="0"/>
              <a:t>‹Nr.›</a:t>
            </a:fld>
            <a:endParaRPr lang="en-GB"/>
          </a:p>
        </p:txBody>
      </p:sp>
    </p:spTree>
    <p:extLst>
      <p:ext uri="{BB962C8B-B14F-4D97-AF65-F5344CB8AC3E}">
        <p14:creationId xmlns:p14="http://schemas.microsoft.com/office/powerpoint/2010/main" val="2813155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de-DE"/>
              <a:t>Formatvorlagen des Textmasters bearbeiten</a:t>
            </a:r>
          </a:p>
        </p:txBody>
      </p:sp>
      <p:sp>
        <p:nvSpPr>
          <p:cNvPr id="4" name="Content Placeholder 3"/>
          <p:cNvSpPr>
            <a:spLocks noGrp="1"/>
          </p:cNvSpPr>
          <p:nvPr>
            <p:ph sz="half" idx="2"/>
          </p:nvPr>
        </p:nvSpPr>
        <p:spPr>
          <a:xfrm>
            <a:off x="520713" y="3905482"/>
            <a:ext cx="3198096" cy="5744375"/>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de-DE"/>
              <a:t>Formatvorlagen des Textmasters bearbeiten</a:t>
            </a:r>
          </a:p>
        </p:txBody>
      </p:sp>
      <p:sp>
        <p:nvSpPr>
          <p:cNvPr id="6" name="Content Placeholder 5"/>
          <p:cNvSpPr>
            <a:spLocks noGrp="1"/>
          </p:cNvSpPr>
          <p:nvPr>
            <p:ph sz="quarter" idx="4"/>
          </p:nvPr>
        </p:nvSpPr>
        <p:spPr>
          <a:xfrm>
            <a:off x="3827086" y="3905482"/>
            <a:ext cx="3213847" cy="5744375"/>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57EB5A68-52CA-47DC-9F06-554799A7AF07}" type="datetimeFigureOut">
              <a:rPr lang="en-GB" smtClean="0"/>
              <a:t>16/04/2024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E4843C3-3EEE-4101-A037-42C8E83A3CF8}" type="slidenum">
              <a:rPr lang="en-GB" smtClean="0"/>
              <a:t>‹Nr.›</a:t>
            </a:fld>
            <a:endParaRPr lang="en-GB"/>
          </a:p>
        </p:txBody>
      </p:sp>
    </p:spTree>
    <p:extLst>
      <p:ext uri="{BB962C8B-B14F-4D97-AF65-F5344CB8AC3E}">
        <p14:creationId xmlns:p14="http://schemas.microsoft.com/office/powerpoint/2010/main" val="3644944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57EB5A68-52CA-47DC-9F06-554799A7AF07}" type="datetimeFigureOut">
              <a:rPr lang="en-GB" smtClean="0"/>
              <a:t>16/04/2024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E4843C3-3EEE-4101-A037-42C8E83A3CF8}" type="slidenum">
              <a:rPr lang="en-GB" smtClean="0"/>
              <a:t>‹Nr.›</a:t>
            </a:fld>
            <a:endParaRPr lang="en-GB"/>
          </a:p>
        </p:txBody>
      </p:sp>
    </p:spTree>
    <p:extLst>
      <p:ext uri="{BB962C8B-B14F-4D97-AF65-F5344CB8AC3E}">
        <p14:creationId xmlns:p14="http://schemas.microsoft.com/office/powerpoint/2010/main" val="1715230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EB5A68-52CA-47DC-9F06-554799A7AF07}" type="datetimeFigureOut">
              <a:rPr lang="en-GB" smtClean="0"/>
              <a:t>16/04/2024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E4843C3-3EEE-4101-A037-42C8E83A3CF8}" type="slidenum">
              <a:rPr lang="en-GB" smtClean="0"/>
              <a:t>‹Nr.›</a:t>
            </a:fld>
            <a:endParaRPr lang="en-GB"/>
          </a:p>
        </p:txBody>
      </p:sp>
    </p:spTree>
    <p:extLst>
      <p:ext uri="{BB962C8B-B14F-4D97-AF65-F5344CB8AC3E}">
        <p14:creationId xmlns:p14="http://schemas.microsoft.com/office/powerpoint/2010/main" val="2990950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de-DE"/>
              <a:t>Titelmasterformat durch Klicken bearbeiten</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57EB5A68-52CA-47DC-9F06-554799A7AF07}" type="datetimeFigureOut">
              <a:rPr lang="en-GB" smtClean="0"/>
              <a:t>16/04/2024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4843C3-3EEE-4101-A037-42C8E83A3CF8}" type="slidenum">
              <a:rPr lang="en-GB" smtClean="0"/>
              <a:t>‹Nr.›</a:t>
            </a:fld>
            <a:endParaRPr lang="en-GB"/>
          </a:p>
        </p:txBody>
      </p:sp>
    </p:spTree>
    <p:extLst>
      <p:ext uri="{BB962C8B-B14F-4D97-AF65-F5344CB8AC3E}">
        <p14:creationId xmlns:p14="http://schemas.microsoft.com/office/powerpoint/2010/main" val="1370688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de-DE"/>
              <a:t>Bild durch Klicken auf Symbol hinzufügen</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57EB5A68-52CA-47DC-9F06-554799A7AF07}" type="datetimeFigureOut">
              <a:rPr lang="en-GB" smtClean="0"/>
              <a:t>16/04/2024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4843C3-3EEE-4101-A037-42C8E83A3CF8}" type="slidenum">
              <a:rPr lang="en-GB" smtClean="0"/>
              <a:t>‹Nr.›</a:t>
            </a:fld>
            <a:endParaRPr lang="en-GB"/>
          </a:p>
        </p:txBody>
      </p:sp>
    </p:spTree>
    <p:extLst>
      <p:ext uri="{BB962C8B-B14F-4D97-AF65-F5344CB8AC3E}">
        <p14:creationId xmlns:p14="http://schemas.microsoft.com/office/powerpoint/2010/main" val="4282874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000">
              <a:schemeClr val="accent2">
                <a:lumMod val="0"/>
                <a:lumOff val="100000"/>
              </a:schemeClr>
            </a:gs>
            <a:gs pos="17000">
              <a:schemeClr val="accent2">
                <a:lumMod val="0"/>
                <a:lumOff val="100000"/>
              </a:schemeClr>
            </a:gs>
            <a:gs pos="100000">
              <a:schemeClr val="accent2">
                <a:lumMod val="67000"/>
                <a:lumOff val="33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57EB5A68-52CA-47DC-9F06-554799A7AF07}" type="datetimeFigureOut">
              <a:rPr lang="en-GB" smtClean="0"/>
              <a:t>16/04/2024</a:t>
            </a:fld>
            <a:endParaRPr lang="en-GB"/>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0E4843C3-3EEE-4101-A037-42C8E83A3CF8}" type="slidenum">
              <a:rPr lang="en-GB" smtClean="0"/>
              <a:t>‹Nr.›</a:t>
            </a:fld>
            <a:endParaRPr lang="en-GB"/>
          </a:p>
        </p:txBody>
      </p:sp>
    </p:spTree>
    <p:extLst>
      <p:ext uri="{BB962C8B-B14F-4D97-AF65-F5344CB8AC3E}">
        <p14:creationId xmlns:p14="http://schemas.microsoft.com/office/powerpoint/2010/main" val="15371104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wmf"/><Relationship Id="rId7" Type="http://schemas.openxmlformats.org/officeDocument/2006/relationships/image" Target="../media/image5.png"/><Relationship Id="rId2"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8000">
              <a:schemeClr val="accent2">
                <a:lumMod val="0"/>
                <a:lumOff val="100000"/>
              </a:schemeClr>
            </a:gs>
            <a:gs pos="17000">
              <a:schemeClr val="accent2">
                <a:lumMod val="0"/>
                <a:lumOff val="100000"/>
              </a:schemeClr>
            </a:gs>
            <a:gs pos="100000">
              <a:schemeClr val="accent2">
                <a:lumMod val="67000"/>
                <a:lumOff val="33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11" name="Titel 1"/>
          <p:cNvSpPr txBox="1">
            <a:spLocks/>
          </p:cNvSpPr>
          <p:nvPr/>
        </p:nvSpPr>
        <p:spPr>
          <a:xfrm>
            <a:off x="4899545" y="1267199"/>
            <a:ext cx="2660129" cy="509378"/>
          </a:xfrm>
          <a:prstGeom prst="rect">
            <a:avLst/>
          </a:prstGeom>
        </p:spPr>
        <p:txBody>
          <a:bodyPr vert="horz" lIns="106918" tIns="53459" rIns="106918" bIns="53459"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11611" indent="100236" algn="r"/>
            <a:r>
              <a:rPr lang="de-CH" altLang="en-US" sz="1000" dirty="0">
                <a:solidFill>
                  <a:srgbClr val="BC8B00"/>
                </a:solidFill>
                <a:latin typeface="Arial" panose="020B0604020202020204" pitchFamily="34" charset="0"/>
                <a:ea typeface="Times New Roman" panose="02020603050405020304" pitchFamily="18" charset="0"/>
                <a:cs typeface="Arial" panose="020B0604020202020204" pitchFamily="34" charset="0"/>
              </a:rPr>
              <a:t>Ihr Spezialist für Flächenheizsysteme</a:t>
            </a:r>
            <a:endParaRPr lang="de-DE" sz="1000" b="1" i="1" dirty="0">
              <a:latin typeface="Arial" panose="020B0604020202020204" pitchFamily="34" charset="0"/>
              <a:cs typeface="Arial" panose="020B0604020202020204" pitchFamily="34" charset="0"/>
            </a:endParaRPr>
          </a:p>
          <a:p>
            <a:pPr marL="211611" indent="100236" algn="l"/>
            <a:endParaRPr lang="de-DE" sz="1600" dirty="0">
              <a:latin typeface="Arial" panose="020B0604020202020204" pitchFamily="34" charset="0"/>
              <a:cs typeface="Arial" panose="020B0604020202020204" pitchFamily="34" charset="0"/>
            </a:endParaRPr>
          </a:p>
        </p:txBody>
      </p:sp>
      <p:sp>
        <p:nvSpPr>
          <p:cNvPr id="3" name="Rectangle 3"/>
          <p:cNvSpPr>
            <a:spLocks noChangeArrowheads="1"/>
          </p:cNvSpPr>
          <p:nvPr/>
        </p:nvSpPr>
        <p:spPr bwMode="auto">
          <a:xfrm>
            <a:off x="8309113" y="1928469"/>
            <a:ext cx="7559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4" name="Rectangle 4"/>
          <p:cNvSpPr>
            <a:spLocks noChangeArrowheads="1"/>
          </p:cNvSpPr>
          <p:nvPr/>
        </p:nvSpPr>
        <p:spPr bwMode="auto">
          <a:xfrm>
            <a:off x="540000" y="1727999"/>
            <a:ext cx="6480000" cy="14619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t" anchorCtr="0" compatLnSpc="1">
            <a:prstTxWarp prst="textNoShape">
              <a:avLst/>
            </a:prstTxWarp>
            <a:spAutoFit/>
          </a:bodyPr>
          <a:lstStyle>
            <a:lvl1pPr eaLnBrk="0" fontAlgn="base" hangingPunct="0">
              <a:spcBef>
                <a:spcPct val="0"/>
              </a:spcBef>
              <a:spcAft>
                <a:spcPct val="0"/>
              </a:spcAft>
              <a:tabLst>
                <a:tab pos="6584950" algn="r"/>
              </a:tabLst>
              <a:defRPr>
                <a:solidFill>
                  <a:schemeClr val="tx1"/>
                </a:solidFill>
                <a:latin typeface="Arial" panose="020B0604020202020204" pitchFamily="34" charset="0"/>
              </a:defRPr>
            </a:lvl1pPr>
            <a:lvl2pPr eaLnBrk="0" fontAlgn="base" hangingPunct="0">
              <a:spcBef>
                <a:spcPct val="0"/>
              </a:spcBef>
              <a:spcAft>
                <a:spcPct val="0"/>
              </a:spcAft>
              <a:tabLst>
                <a:tab pos="6584950" algn="r"/>
              </a:tabLst>
              <a:defRPr>
                <a:solidFill>
                  <a:schemeClr val="tx1"/>
                </a:solidFill>
                <a:latin typeface="Arial" panose="020B0604020202020204" pitchFamily="34" charset="0"/>
              </a:defRPr>
            </a:lvl2pPr>
            <a:lvl3pPr eaLnBrk="0" fontAlgn="base" hangingPunct="0">
              <a:spcBef>
                <a:spcPct val="0"/>
              </a:spcBef>
              <a:spcAft>
                <a:spcPct val="0"/>
              </a:spcAft>
              <a:tabLst>
                <a:tab pos="6584950" algn="r"/>
              </a:tabLst>
              <a:defRPr>
                <a:solidFill>
                  <a:schemeClr val="tx1"/>
                </a:solidFill>
                <a:latin typeface="Arial" panose="020B0604020202020204" pitchFamily="34" charset="0"/>
              </a:defRPr>
            </a:lvl3pPr>
            <a:lvl4pPr eaLnBrk="0" fontAlgn="base" hangingPunct="0">
              <a:spcBef>
                <a:spcPct val="0"/>
              </a:spcBef>
              <a:spcAft>
                <a:spcPct val="0"/>
              </a:spcAft>
              <a:tabLst>
                <a:tab pos="6584950" algn="r"/>
              </a:tabLst>
              <a:defRPr>
                <a:solidFill>
                  <a:schemeClr val="tx1"/>
                </a:solidFill>
                <a:latin typeface="Arial" panose="020B0604020202020204" pitchFamily="34" charset="0"/>
              </a:defRPr>
            </a:lvl4pPr>
            <a:lvl5pPr eaLnBrk="0" fontAlgn="base" hangingPunct="0">
              <a:spcBef>
                <a:spcPct val="0"/>
              </a:spcBef>
              <a:spcAft>
                <a:spcPct val="0"/>
              </a:spcAft>
              <a:tabLst>
                <a:tab pos="6584950" algn="r"/>
              </a:tabLst>
              <a:defRPr>
                <a:solidFill>
                  <a:schemeClr val="tx1"/>
                </a:solidFill>
                <a:latin typeface="Arial" panose="020B0604020202020204" pitchFamily="34" charset="0"/>
              </a:defRPr>
            </a:lvl5pPr>
            <a:lvl6pPr eaLnBrk="0" fontAlgn="base" hangingPunct="0">
              <a:spcBef>
                <a:spcPct val="0"/>
              </a:spcBef>
              <a:spcAft>
                <a:spcPct val="0"/>
              </a:spcAft>
              <a:tabLst>
                <a:tab pos="6584950" algn="r"/>
              </a:tabLst>
              <a:defRPr>
                <a:solidFill>
                  <a:schemeClr val="tx1"/>
                </a:solidFill>
                <a:latin typeface="Arial" panose="020B0604020202020204" pitchFamily="34" charset="0"/>
              </a:defRPr>
            </a:lvl6pPr>
            <a:lvl7pPr eaLnBrk="0" fontAlgn="base" hangingPunct="0">
              <a:spcBef>
                <a:spcPct val="0"/>
              </a:spcBef>
              <a:spcAft>
                <a:spcPct val="0"/>
              </a:spcAft>
              <a:tabLst>
                <a:tab pos="6584950" algn="r"/>
              </a:tabLst>
              <a:defRPr>
                <a:solidFill>
                  <a:schemeClr val="tx1"/>
                </a:solidFill>
                <a:latin typeface="Arial" panose="020B0604020202020204" pitchFamily="34" charset="0"/>
              </a:defRPr>
            </a:lvl7pPr>
            <a:lvl8pPr eaLnBrk="0" fontAlgn="base" hangingPunct="0">
              <a:spcBef>
                <a:spcPct val="0"/>
              </a:spcBef>
              <a:spcAft>
                <a:spcPct val="0"/>
              </a:spcAft>
              <a:tabLst>
                <a:tab pos="6584950" algn="r"/>
              </a:tabLst>
              <a:defRPr>
                <a:solidFill>
                  <a:schemeClr val="tx1"/>
                </a:solidFill>
                <a:latin typeface="Arial" panose="020B0604020202020204" pitchFamily="34" charset="0"/>
              </a:defRPr>
            </a:lvl8pPr>
            <a:lvl9pPr eaLnBrk="0" fontAlgn="base" hangingPunct="0">
              <a:spcBef>
                <a:spcPct val="0"/>
              </a:spcBef>
              <a:spcAft>
                <a:spcPct val="0"/>
              </a:spcAft>
              <a:tabLst>
                <a:tab pos="6584950" algn="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6584950" algn="r"/>
              </a:tabLst>
            </a:pPr>
            <a:r>
              <a:rPr kumimoji="0" lang="de-DE" altLang="en-US" sz="4800" b="1" i="1" u="none" strike="noStrike" cap="none" normalizeH="0" baseline="0" dirty="0">
                <a:ln>
                  <a:noFill/>
                </a:ln>
                <a:solidFill>
                  <a:srgbClr val="FF0000"/>
                </a:solidFill>
                <a:effectLst/>
                <a:latin typeface="Arial" panose="020B0604020202020204" pitchFamily="34" charset="0"/>
                <a:cs typeface="Arial" panose="020B0604020202020204" pitchFamily="34" charset="0"/>
              </a:rPr>
              <a:t>TTS</a:t>
            </a:r>
            <a:r>
              <a:rPr kumimoji="0" lang="de-DE" altLang="en-US" sz="4800" b="1" i="1" u="none" strike="noStrike" cap="none" normalizeH="0" baseline="0" dirty="0">
                <a:ln>
                  <a:noFill/>
                </a:ln>
                <a:solidFill>
                  <a:srgbClr val="BC8B00"/>
                </a:solidFill>
                <a:effectLst/>
                <a:latin typeface="Arial" panose="020B0604020202020204" pitchFamily="34" charset="0"/>
                <a:cs typeface="Arial" panose="020B0604020202020204" pitchFamily="34" charset="0"/>
              </a:rPr>
              <a:t> </a:t>
            </a:r>
            <a:r>
              <a:rPr kumimoji="0" lang="de-DE" altLang="en-US" sz="4800" b="0" i="0" u="none" strike="noStrike" cap="none" normalizeH="0" baseline="0" dirty="0">
                <a:ln>
                  <a:noFill/>
                </a:ln>
                <a:solidFill>
                  <a:srgbClr val="BC8B00"/>
                </a:solidFill>
                <a:effectLst/>
                <a:latin typeface="Arial" panose="020B0604020202020204" pitchFamily="34" charset="0"/>
                <a:cs typeface="Arial" panose="020B0604020202020204" pitchFamily="34" charset="0"/>
              </a:rPr>
              <a:t> </a:t>
            </a:r>
            <a:endParaRPr kumimoji="0" lang="it-IT" altLang="en-US" sz="4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algn="ctr"/>
            <a:r>
              <a:rPr lang="de-DE" sz="4400" dirty="0">
                <a:solidFill>
                  <a:srgbClr val="BC8A00"/>
                </a:solidFill>
                <a:ea typeface="Times New Roman" panose="02020603050405020304" pitchFamily="18" charset="0"/>
                <a:cs typeface="Arial" panose="020B0604020202020204" pitchFamily="34" charset="0"/>
              </a:rPr>
              <a:t>Thermotec OEM Alpha 2</a:t>
            </a:r>
            <a:endParaRPr kumimoji="0" lang="en-GB" altLang="en-US" sz="4400" b="0" i="0" u="none" strike="noStrike" cap="none" normalizeH="0" baseline="0" dirty="0">
              <a:ln>
                <a:noFill/>
              </a:ln>
              <a:solidFill>
                <a:schemeClr val="tx1"/>
              </a:solidFill>
              <a:effectLst/>
              <a:latin typeface="Arial" panose="020B0604020202020204" pitchFamily="34" charset="0"/>
            </a:endParaRPr>
          </a:p>
        </p:txBody>
      </p:sp>
      <p:sp>
        <p:nvSpPr>
          <p:cNvPr id="5" name="Rectangle 5"/>
          <p:cNvSpPr>
            <a:spLocks noChangeArrowheads="1"/>
          </p:cNvSpPr>
          <p:nvPr/>
        </p:nvSpPr>
        <p:spPr bwMode="auto">
          <a:xfrm>
            <a:off x="540000" y="8640000"/>
            <a:ext cx="6480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ctr"/>
            <a:r>
              <a:rPr lang="de-CH" dirty="0">
                <a:solidFill>
                  <a:srgbClr val="CC9900"/>
                </a:solidFill>
              </a:rPr>
              <a:t>Perfekte Verbindung mit System. </a:t>
            </a:r>
            <a:endParaRPr lang="en-GB" sz="1500" b="1" dirty="0">
              <a:solidFill>
                <a:srgbClr val="CC9900"/>
              </a:solidFill>
              <a:latin typeface="Arial" panose="020B0604020202020204" pitchFamily="34" charset="0"/>
              <a:ea typeface="Times New Roman" panose="02020603050405020304" pitchFamily="18" charset="0"/>
              <a:cs typeface="Arial" panose="020B0604020202020204" pitchFamily="34" charset="0"/>
            </a:endParaRPr>
          </a:p>
        </p:txBody>
      </p:sp>
      <p:graphicFrame>
        <p:nvGraphicFramePr>
          <p:cNvPr id="21" name="Objekt 20"/>
          <p:cNvGraphicFramePr>
            <a:graphicFrameLocks noChangeAspect="1"/>
          </p:cNvGraphicFramePr>
          <p:nvPr>
            <p:extLst>
              <p:ext uri="{D42A27DB-BD31-4B8C-83A1-F6EECF244321}">
                <p14:modId xmlns:p14="http://schemas.microsoft.com/office/powerpoint/2010/main" val="2985167679"/>
              </p:ext>
            </p:extLst>
          </p:nvPr>
        </p:nvGraphicFramePr>
        <p:xfrm>
          <a:off x="5364000" y="318341"/>
          <a:ext cx="1946275" cy="955675"/>
        </p:xfrm>
        <a:graphic>
          <a:graphicData uri="http://schemas.openxmlformats.org/presentationml/2006/ole">
            <mc:AlternateContent xmlns:mc="http://schemas.openxmlformats.org/markup-compatibility/2006">
              <mc:Choice xmlns:v="urn:schemas-microsoft-com:vml" Requires="v">
                <p:oleObj r:id="rId2" imgW="6915150" imgH="3495675" progId="AutoCAD.Drawing.15">
                  <p:embed/>
                </p:oleObj>
              </mc:Choice>
              <mc:Fallback>
                <p:oleObj r:id="rId2" imgW="6915150" imgH="3495675" progId="AutoCAD.Drawing.15">
                  <p:embed/>
                  <p:pic>
                    <p:nvPicPr>
                      <p:cNvPr id="19" name="Objekt 18"/>
                      <p:cNvPicPr>
                        <a:picLocks noChangeAspect="1" noChangeArrowheads="1"/>
                      </p:cNvPicPr>
                      <p:nvPr/>
                    </p:nvPicPr>
                    <p:blipFill>
                      <a:blip r:embed="rId3">
                        <a:extLst>
                          <a:ext uri="{28A0092B-C50C-407E-A947-70E740481C1C}">
                            <a14:useLocalDpi xmlns:a14="http://schemas.microsoft.com/office/drawing/2010/main" val="0"/>
                          </a:ext>
                        </a:extLst>
                      </a:blip>
                      <a:srcRect b="2858"/>
                      <a:stretch>
                        <a:fillRect/>
                      </a:stretch>
                    </p:blipFill>
                    <p:spPr bwMode="auto">
                      <a:xfrm>
                        <a:off x="5364000" y="318341"/>
                        <a:ext cx="1946275" cy="955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Rectangle 125">
            <a:extLst>
              <a:ext uri="{FF2B5EF4-FFF2-40B4-BE49-F238E27FC236}">
                <a16:creationId xmlns:a16="http://schemas.microsoft.com/office/drawing/2014/main" id="{7FD62610-2B93-40C0-B544-39FE0275E422}"/>
              </a:ext>
            </a:extLst>
          </p:cNvPr>
          <p:cNvSpPr>
            <a:spLocks noChangeArrowheads="1"/>
          </p:cNvSpPr>
          <p:nvPr/>
        </p:nvSpPr>
        <p:spPr bwMode="auto">
          <a:xfrm>
            <a:off x="0" y="0"/>
            <a:ext cx="7559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CH"/>
          </a:p>
        </p:txBody>
      </p:sp>
      <p:sp>
        <p:nvSpPr>
          <p:cNvPr id="6" name="Rectangle 126">
            <a:extLst>
              <a:ext uri="{FF2B5EF4-FFF2-40B4-BE49-F238E27FC236}">
                <a16:creationId xmlns:a16="http://schemas.microsoft.com/office/drawing/2014/main" id="{C4F9B2E5-348E-4EC9-8872-8FEA78EA27DA}"/>
              </a:ext>
            </a:extLst>
          </p:cNvPr>
          <p:cNvSpPr>
            <a:spLocks noChangeArrowheads="1"/>
          </p:cNvSpPr>
          <p:nvPr/>
        </p:nvSpPr>
        <p:spPr bwMode="auto">
          <a:xfrm>
            <a:off x="0" y="457200"/>
            <a:ext cx="7559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CH"/>
          </a:p>
        </p:txBody>
      </p:sp>
      <p:sp>
        <p:nvSpPr>
          <p:cNvPr id="7" name="Rectangle 132">
            <a:extLst>
              <a:ext uri="{FF2B5EF4-FFF2-40B4-BE49-F238E27FC236}">
                <a16:creationId xmlns:a16="http://schemas.microsoft.com/office/drawing/2014/main" id="{7E612932-53BD-4B4E-BFF2-E983B65D8C0E}"/>
              </a:ext>
            </a:extLst>
          </p:cNvPr>
          <p:cNvSpPr>
            <a:spLocks noChangeArrowheads="1"/>
          </p:cNvSpPr>
          <p:nvPr/>
        </p:nvSpPr>
        <p:spPr bwMode="auto">
          <a:xfrm>
            <a:off x="0" y="914400"/>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CH" altLang="de-DE"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de-CH" altLang="de-DE"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kumimoji="0" lang="de-CH" altLang="de-DE" sz="1800" b="0" i="0" u="none" strike="noStrike" cap="none" normalizeH="0" baseline="0">
              <a:ln>
                <a:noFill/>
              </a:ln>
              <a:solidFill>
                <a:schemeClr val="tx1"/>
              </a:solidFill>
              <a:effectLst/>
              <a:latin typeface="Arial" panose="020B0604020202020204" pitchFamily="34" charset="0"/>
            </a:endParaRPr>
          </a:p>
        </p:txBody>
      </p:sp>
      <p:pic>
        <p:nvPicPr>
          <p:cNvPr id="13" name="Grafik 12">
            <a:extLst>
              <a:ext uri="{FF2B5EF4-FFF2-40B4-BE49-F238E27FC236}">
                <a16:creationId xmlns:a16="http://schemas.microsoft.com/office/drawing/2014/main" id="{54EC4240-AFE0-42C1-9480-2C52D21FD16C}"/>
              </a:ext>
            </a:extLst>
          </p:cNvPr>
          <p:cNvPicPr>
            <a:picLocks noChangeAspect="1"/>
          </p:cNvPicPr>
          <p:nvPr/>
        </p:nvPicPr>
        <p:blipFill>
          <a:blip r:embed="rId4"/>
          <a:stretch>
            <a:fillRect/>
          </a:stretch>
        </p:blipFill>
        <p:spPr>
          <a:xfrm>
            <a:off x="2838393" y="3971132"/>
            <a:ext cx="644093" cy="652876"/>
          </a:xfrm>
          <a:prstGeom prst="rect">
            <a:avLst/>
          </a:prstGeom>
        </p:spPr>
      </p:pic>
      <p:pic>
        <p:nvPicPr>
          <p:cNvPr id="14" name="Grafik 13">
            <a:extLst>
              <a:ext uri="{FF2B5EF4-FFF2-40B4-BE49-F238E27FC236}">
                <a16:creationId xmlns:a16="http://schemas.microsoft.com/office/drawing/2014/main" id="{9D5430A9-C499-4AC8-82D3-DC33AE30C9C8}"/>
              </a:ext>
            </a:extLst>
          </p:cNvPr>
          <p:cNvPicPr>
            <a:picLocks noChangeAspect="1"/>
          </p:cNvPicPr>
          <p:nvPr/>
        </p:nvPicPr>
        <p:blipFill>
          <a:blip r:embed="rId5"/>
          <a:stretch>
            <a:fillRect/>
          </a:stretch>
        </p:blipFill>
        <p:spPr>
          <a:xfrm>
            <a:off x="2841918" y="5512604"/>
            <a:ext cx="2522082" cy="737297"/>
          </a:xfrm>
          <a:prstGeom prst="rect">
            <a:avLst/>
          </a:prstGeom>
        </p:spPr>
      </p:pic>
      <p:pic>
        <p:nvPicPr>
          <p:cNvPr id="15" name="Grafik 14">
            <a:extLst>
              <a:ext uri="{FF2B5EF4-FFF2-40B4-BE49-F238E27FC236}">
                <a16:creationId xmlns:a16="http://schemas.microsoft.com/office/drawing/2014/main" id="{B32C9390-9719-445E-8509-0EAA01A9176C}"/>
              </a:ext>
            </a:extLst>
          </p:cNvPr>
          <p:cNvPicPr>
            <a:picLocks noChangeAspect="1"/>
          </p:cNvPicPr>
          <p:nvPr/>
        </p:nvPicPr>
        <p:blipFill>
          <a:blip r:embed="rId6"/>
          <a:stretch>
            <a:fillRect/>
          </a:stretch>
        </p:blipFill>
        <p:spPr>
          <a:xfrm>
            <a:off x="2284805" y="6900201"/>
            <a:ext cx="548935" cy="652875"/>
          </a:xfrm>
          <a:prstGeom prst="rect">
            <a:avLst/>
          </a:prstGeom>
        </p:spPr>
      </p:pic>
      <p:pic>
        <p:nvPicPr>
          <p:cNvPr id="17" name="Grafik 16">
            <a:extLst>
              <a:ext uri="{FF2B5EF4-FFF2-40B4-BE49-F238E27FC236}">
                <a16:creationId xmlns:a16="http://schemas.microsoft.com/office/drawing/2014/main" id="{F2093941-1D7F-405C-A025-A6B84C1CBE16}"/>
              </a:ext>
            </a:extLst>
          </p:cNvPr>
          <p:cNvPicPr>
            <a:picLocks noChangeAspect="1"/>
          </p:cNvPicPr>
          <p:nvPr/>
        </p:nvPicPr>
        <p:blipFill>
          <a:blip r:embed="rId6"/>
          <a:stretch>
            <a:fillRect/>
          </a:stretch>
        </p:blipFill>
        <p:spPr>
          <a:xfrm>
            <a:off x="3411052" y="6900201"/>
            <a:ext cx="548935" cy="652875"/>
          </a:xfrm>
          <a:prstGeom prst="rect">
            <a:avLst/>
          </a:prstGeom>
        </p:spPr>
      </p:pic>
      <p:pic>
        <p:nvPicPr>
          <p:cNvPr id="18" name="Grafik 17">
            <a:extLst>
              <a:ext uri="{FF2B5EF4-FFF2-40B4-BE49-F238E27FC236}">
                <a16:creationId xmlns:a16="http://schemas.microsoft.com/office/drawing/2014/main" id="{EBE737D4-FA64-4EA6-A4BF-4B8F08CF5550}"/>
              </a:ext>
            </a:extLst>
          </p:cNvPr>
          <p:cNvPicPr>
            <a:picLocks noChangeAspect="1"/>
          </p:cNvPicPr>
          <p:nvPr/>
        </p:nvPicPr>
        <p:blipFill>
          <a:blip r:embed="rId6"/>
          <a:stretch>
            <a:fillRect/>
          </a:stretch>
        </p:blipFill>
        <p:spPr>
          <a:xfrm>
            <a:off x="4537299" y="6904503"/>
            <a:ext cx="548935" cy="652875"/>
          </a:xfrm>
          <a:prstGeom prst="rect">
            <a:avLst/>
          </a:prstGeom>
        </p:spPr>
      </p:pic>
      <p:pic>
        <p:nvPicPr>
          <p:cNvPr id="19" name="Grafik 18">
            <a:extLst>
              <a:ext uri="{FF2B5EF4-FFF2-40B4-BE49-F238E27FC236}">
                <a16:creationId xmlns:a16="http://schemas.microsoft.com/office/drawing/2014/main" id="{C47ABA69-6A16-4F8F-A739-9B64310AD70C}"/>
              </a:ext>
            </a:extLst>
          </p:cNvPr>
          <p:cNvPicPr>
            <a:picLocks noChangeAspect="1"/>
          </p:cNvPicPr>
          <p:nvPr/>
        </p:nvPicPr>
        <p:blipFill>
          <a:blip r:embed="rId6"/>
          <a:stretch>
            <a:fillRect/>
          </a:stretch>
        </p:blipFill>
        <p:spPr>
          <a:xfrm>
            <a:off x="5658668" y="6900201"/>
            <a:ext cx="548935" cy="652875"/>
          </a:xfrm>
          <a:prstGeom prst="rect">
            <a:avLst/>
          </a:prstGeom>
        </p:spPr>
      </p:pic>
      <p:pic>
        <p:nvPicPr>
          <p:cNvPr id="1030" name="Picture 6" descr="Wifi Symbol transparent PNG - StickPNG">
            <a:extLst>
              <a:ext uri="{FF2B5EF4-FFF2-40B4-BE49-F238E27FC236}">
                <a16:creationId xmlns:a16="http://schemas.microsoft.com/office/drawing/2014/main" id="{60CA8DEF-1727-47D9-8B72-63CD04D56AD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08485" y="4587570"/>
            <a:ext cx="468312" cy="468312"/>
          </a:xfrm>
          <a:prstGeom prst="ellipse">
            <a:avLst/>
          </a:prstGeom>
          <a:ln>
            <a:noFill/>
          </a:ln>
          <a:effectLst>
            <a:softEdge rad="112500"/>
          </a:effectLst>
          <a:scene3d>
            <a:camera prst="orthographicFront">
              <a:rot lat="0" lon="0" rev="9300000"/>
            </a:camera>
            <a:lightRig rig="threePt" dir="t"/>
          </a:scene3d>
          <a:extLst>
            <a:ext uri="{909E8E84-426E-40DD-AFC4-6F175D3DCCD1}">
              <a14:hiddenFill xmlns:a14="http://schemas.microsoft.com/office/drawing/2010/main">
                <a:solidFill>
                  <a:srgbClr val="FFFFFF"/>
                </a:solidFill>
              </a14:hiddenFill>
            </a:ext>
          </a:extLst>
        </p:spPr>
      </p:pic>
      <p:pic>
        <p:nvPicPr>
          <p:cNvPr id="25" name="Picture 6" descr="Wifi Symbol transparent PNG - StickPNG">
            <a:extLst>
              <a:ext uri="{FF2B5EF4-FFF2-40B4-BE49-F238E27FC236}">
                <a16:creationId xmlns:a16="http://schemas.microsoft.com/office/drawing/2014/main" id="{8DF16A18-BB39-4494-94C3-EA05912D79B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26283" y="4580400"/>
            <a:ext cx="468312" cy="468312"/>
          </a:xfrm>
          <a:prstGeom prst="ellipse">
            <a:avLst/>
          </a:prstGeom>
          <a:ln>
            <a:noFill/>
          </a:ln>
          <a:effectLst>
            <a:softEdge rad="112500"/>
          </a:effectLst>
          <a:scene3d>
            <a:camera prst="orthographicFront">
              <a:rot lat="0" lon="0" rev="11699999"/>
            </a:camera>
            <a:lightRig rig="threePt" dir="t"/>
          </a:scene3d>
          <a:extLst>
            <a:ext uri="{909E8E84-426E-40DD-AFC4-6F175D3DCCD1}">
              <a14:hiddenFill xmlns:a14="http://schemas.microsoft.com/office/drawing/2010/main">
                <a:solidFill>
                  <a:srgbClr val="FFFFFF"/>
                </a:solidFill>
              </a14:hiddenFill>
            </a:ext>
          </a:extLst>
        </p:spPr>
      </p:pic>
      <p:cxnSp>
        <p:nvCxnSpPr>
          <p:cNvPr id="31" name="Gerader Verbinder 30">
            <a:extLst>
              <a:ext uri="{FF2B5EF4-FFF2-40B4-BE49-F238E27FC236}">
                <a16:creationId xmlns:a16="http://schemas.microsoft.com/office/drawing/2014/main" id="{21BB9B6C-C1D8-41AA-A4D1-ECCD6A54FF1F}"/>
              </a:ext>
            </a:extLst>
          </p:cNvPr>
          <p:cNvCxnSpPr>
            <a:cxnSpLocks/>
            <a:stCxn id="15" idx="0"/>
          </p:cNvCxnSpPr>
          <p:nvPr/>
        </p:nvCxnSpPr>
        <p:spPr>
          <a:xfrm flipV="1">
            <a:off x="2559273" y="6228001"/>
            <a:ext cx="1360249" cy="672200"/>
          </a:xfrm>
          <a:prstGeom prst="line">
            <a:avLst/>
          </a:prstGeom>
          <a:ln w="19050"/>
        </p:spPr>
        <p:style>
          <a:lnRef idx="1">
            <a:schemeClr val="dk1"/>
          </a:lnRef>
          <a:fillRef idx="0">
            <a:schemeClr val="dk1"/>
          </a:fillRef>
          <a:effectRef idx="0">
            <a:schemeClr val="dk1"/>
          </a:effectRef>
          <a:fontRef idx="minor">
            <a:schemeClr val="tx1"/>
          </a:fontRef>
        </p:style>
      </p:cxnSp>
      <p:cxnSp>
        <p:nvCxnSpPr>
          <p:cNvPr id="64" name="Gerader Verbinder 63">
            <a:extLst>
              <a:ext uri="{FF2B5EF4-FFF2-40B4-BE49-F238E27FC236}">
                <a16:creationId xmlns:a16="http://schemas.microsoft.com/office/drawing/2014/main" id="{18F28F3E-193D-4886-8252-42201AC0F27E}"/>
              </a:ext>
            </a:extLst>
          </p:cNvPr>
          <p:cNvCxnSpPr>
            <a:cxnSpLocks/>
            <a:stCxn id="19" idx="0"/>
          </p:cNvCxnSpPr>
          <p:nvPr/>
        </p:nvCxnSpPr>
        <p:spPr>
          <a:xfrm flipH="1" flipV="1">
            <a:off x="4567522" y="6228001"/>
            <a:ext cx="1365614" cy="672200"/>
          </a:xfrm>
          <a:prstGeom prst="line">
            <a:avLst/>
          </a:prstGeom>
          <a:ln w="19050"/>
        </p:spPr>
        <p:style>
          <a:lnRef idx="1">
            <a:schemeClr val="dk1"/>
          </a:lnRef>
          <a:fillRef idx="0">
            <a:schemeClr val="dk1"/>
          </a:fillRef>
          <a:effectRef idx="0">
            <a:schemeClr val="dk1"/>
          </a:effectRef>
          <a:fontRef idx="minor">
            <a:schemeClr val="tx1"/>
          </a:fontRef>
        </p:style>
      </p:cxnSp>
      <p:cxnSp>
        <p:nvCxnSpPr>
          <p:cNvPr id="65" name="Gerader Verbinder 64">
            <a:extLst>
              <a:ext uri="{FF2B5EF4-FFF2-40B4-BE49-F238E27FC236}">
                <a16:creationId xmlns:a16="http://schemas.microsoft.com/office/drawing/2014/main" id="{EB185AEB-EFF9-4581-81B4-9C45EB7B13D7}"/>
              </a:ext>
            </a:extLst>
          </p:cNvPr>
          <p:cNvCxnSpPr>
            <a:cxnSpLocks/>
            <a:stCxn id="18" idx="0"/>
          </p:cNvCxnSpPr>
          <p:nvPr/>
        </p:nvCxnSpPr>
        <p:spPr>
          <a:xfrm flipH="1" flipV="1">
            <a:off x="4351523" y="6228001"/>
            <a:ext cx="460244" cy="676502"/>
          </a:xfrm>
          <a:prstGeom prst="line">
            <a:avLst/>
          </a:prstGeom>
          <a:ln w="19050"/>
        </p:spPr>
        <p:style>
          <a:lnRef idx="1">
            <a:schemeClr val="dk1"/>
          </a:lnRef>
          <a:fillRef idx="0">
            <a:schemeClr val="dk1"/>
          </a:fillRef>
          <a:effectRef idx="0">
            <a:schemeClr val="dk1"/>
          </a:effectRef>
          <a:fontRef idx="minor">
            <a:schemeClr val="tx1"/>
          </a:fontRef>
        </p:style>
      </p:cxnSp>
      <p:cxnSp>
        <p:nvCxnSpPr>
          <p:cNvPr id="66" name="Gerader Verbinder 65">
            <a:extLst>
              <a:ext uri="{FF2B5EF4-FFF2-40B4-BE49-F238E27FC236}">
                <a16:creationId xmlns:a16="http://schemas.microsoft.com/office/drawing/2014/main" id="{88BE23B9-195C-4267-9943-CBC88E28D70F}"/>
              </a:ext>
            </a:extLst>
          </p:cNvPr>
          <p:cNvCxnSpPr>
            <a:cxnSpLocks/>
            <a:stCxn id="17" idx="0"/>
          </p:cNvCxnSpPr>
          <p:nvPr/>
        </p:nvCxnSpPr>
        <p:spPr>
          <a:xfrm flipV="1">
            <a:off x="3685520" y="6228001"/>
            <a:ext cx="450002" cy="672200"/>
          </a:xfrm>
          <a:prstGeom prst="line">
            <a:avLst/>
          </a:prstGeom>
          <a:ln w="19050"/>
        </p:spPr>
        <p:style>
          <a:lnRef idx="1">
            <a:schemeClr val="dk1"/>
          </a:lnRef>
          <a:fillRef idx="0">
            <a:schemeClr val="dk1"/>
          </a:fillRef>
          <a:effectRef idx="0">
            <a:schemeClr val="dk1"/>
          </a:effectRef>
          <a:fontRef idx="minor">
            <a:schemeClr val="tx1"/>
          </a:fontRef>
        </p:style>
      </p:cxnSp>
      <p:pic>
        <p:nvPicPr>
          <p:cNvPr id="27" name="Grafik 26">
            <a:extLst>
              <a:ext uri="{FF2B5EF4-FFF2-40B4-BE49-F238E27FC236}">
                <a16:creationId xmlns:a16="http://schemas.microsoft.com/office/drawing/2014/main" id="{F7EB33D5-E02E-4755-A5BE-0105A6C5B68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756998" y="3971132"/>
            <a:ext cx="658471" cy="652875"/>
          </a:xfrm>
          <a:prstGeom prst="rect">
            <a:avLst/>
          </a:prstGeom>
        </p:spPr>
      </p:pic>
    </p:spTree>
    <p:extLst>
      <p:ext uri="{BB962C8B-B14F-4D97-AF65-F5344CB8AC3E}">
        <p14:creationId xmlns:p14="http://schemas.microsoft.com/office/powerpoint/2010/main" val="1693161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86AE28AA-F58C-435B-BD44-9B5C4E4CB118}"/>
              </a:ext>
            </a:extLst>
          </p:cNvPr>
          <p:cNvSpPr/>
          <p:nvPr/>
        </p:nvSpPr>
        <p:spPr>
          <a:xfrm>
            <a:off x="540000" y="360000"/>
            <a:ext cx="2820987" cy="646331"/>
          </a:xfrm>
          <a:prstGeom prst="rect">
            <a:avLst/>
          </a:prstGeom>
        </p:spPr>
        <p:txBody>
          <a:bodyPr wrap="square">
            <a:spAutoFit/>
          </a:bodyPr>
          <a:lstStyle/>
          <a:p>
            <a:r>
              <a:rPr lang="de-CH" dirty="0">
                <a:solidFill>
                  <a:srgbClr val="BC8A00"/>
                </a:solidFill>
                <a:latin typeface="Times New Roman" panose="02020603050405020304" pitchFamily="18" charset="0"/>
                <a:ea typeface="Times New Roman" panose="02020603050405020304" pitchFamily="18" charset="0"/>
              </a:rPr>
              <a:t>Regelsystem </a:t>
            </a:r>
          </a:p>
          <a:p>
            <a:r>
              <a:rPr lang="de-CH" b="1" i="1" cap="small" dirty="0">
                <a:solidFill>
                  <a:srgbClr val="FF0000"/>
                </a:solidFill>
                <a:latin typeface="Arial" panose="020B0604020202020204" pitchFamily="34" charset="0"/>
                <a:cs typeface="Arial" panose="020B0604020202020204" pitchFamily="34" charset="0"/>
              </a:rPr>
              <a:t>TTS</a:t>
            </a:r>
            <a:r>
              <a:rPr lang="de-CH" dirty="0">
                <a:latin typeface="Arial" panose="020B0604020202020204" pitchFamily="34" charset="0"/>
                <a:ea typeface="Times New Roman" panose="02020603050405020304" pitchFamily="18" charset="0"/>
              </a:rPr>
              <a:t> </a:t>
            </a:r>
            <a:r>
              <a:rPr lang="de-CH" dirty="0">
                <a:solidFill>
                  <a:srgbClr val="CC9900"/>
                </a:solidFill>
                <a:latin typeface="Arial" panose="020B0604020202020204" pitchFamily="34" charset="0"/>
                <a:ea typeface="Times New Roman" panose="02020603050405020304" pitchFamily="18" charset="0"/>
              </a:rPr>
              <a:t>OEM Alpha 2</a:t>
            </a:r>
            <a:endParaRPr lang="en-GB" dirty="0">
              <a:solidFill>
                <a:srgbClr val="CC9900"/>
              </a:solidFill>
              <a:latin typeface="Arial" panose="020B0604020202020204" pitchFamily="34" charset="0"/>
              <a:ea typeface="Times New Roman" panose="02020603050405020304" pitchFamily="18" charset="0"/>
              <a:cs typeface="Arial" panose="020B0604020202020204" pitchFamily="34" charset="0"/>
            </a:endParaRPr>
          </a:p>
        </p:txBody>
      </p:sp>
      <p:pic>
        <p:nvPicPr>
          <p:cNvPr id="10" name="Grafik 9">
            <a:extLst>
              <a:ext uri="{FF2B5EF4-FFF2-40B4-BE49-F238E27FC236}">
                <a16:creationId xmlns:a16="http://schemas.microsoft.com/office/drawing/2014/main" id="{FBB9ACAF-B419-4B47-99CA-442DFC66888D}"/>
              </a:ext>
            </a:extLst>
          </p:cNvPr>
          <p:cNvPicPr>
            <a:picLocks noChangeAspect="1"/>
          </p:cNvPicPr>
          <p:nvPr/>
        </p:nvPicPr>
        <p:blipFill>
          <a:blip r:embed="rId2"/>
          <a:stretch>
            <a:fillRect/>
          </a:stretch>
        </p:blipFill>
        <p:spPr>
          <a:xfrm>
            <a:off x="4971799" y="6235049"/>
            <a:ext cx="1677208" cy="1301172"/>
          </a:xfrm>
          <a:prstGeom prst="rect">
            <a:avLst/>
          </a:prstGeom>
        </p:spPr>
      </p:pic>
      <p:sp>
        <p:nvSpPr>
          <p:cNvPr id="20" name="Textfeld 19">
            <a:extLst>
              <a:ext uri="{FF2B5EF4-FFF2-40B4-BE49-F238E27FC236}">
                <a16:creationId xmlns:a16="http://schemas.microsoft.com/office/drawing/2014/main" id="{A8B455D9-4DA6-4E75-9AC0-EE6992F7ECC8}"/>
              </a:ext>
            </a:extLst>
          </p:cNvPr>
          <p:cNvSpPr txBox="1"/>
          <p:nvPr/>
        </p:nvSpPr>
        <p:spPr>
          <a:xfrm>
            <a:off x="588965" y="6235049"/>
            <a:ext cx="4382835" cy="830997"/>
          </a:xfrm>
          <a:prstGeom prst="rect">
            <a:avLst/>
          </a:prstGeom>
          <a:noFill/>
        </p:spPr>
        <p:txBody>
          <a:bodyPr wrap="square">
            <a:spAutoFit/>
          </a:bodyPr>
          <a:lstStyle/>
          <a:p>
            <a:r>
              <a:rPr lang="de-CH" sz="1200" b="1" dirty="0">
                <a:latin typeface="Arial" panose="020B0604020202020204" pitchFamily="34" charset="0"/>
                <a:cs typeface="Arial" panose="020B0604020202020204" pitchFamily="34" charset="0"/>
              </a:rPr>
              <a:t>Mehretagenlösung (Beispiel Funk) </a:t>
            </a:r>
          </a:p>
          <a:p>
            <a:r>
              <a:rPr lang="de-CH" sz="1200" dirty="0">
                <a:latin typeface="Arial" panose="020B0604020202020204" pitchFamily="34" charset="0"/>
                <a:cs typeface="Arial" panose="020B0604020202020204" pitchFamily="34" charset="0"/>
              </a:rPr>
              <a:t>Die Kopplung der Basisstationen zur Mehretagenlösung kann sowohl über Funk 868 MHz als auch über den Systembus </a:t>
            </a:r>
            <a:r>
              <a:rPr lang="de-CH" sz="1200" dirty="0" err="1">
                <a:latin typeface="Arial" panose="020B0604020202020204" pitchFamily="34" charset="0"/>
                <a:cs typeface="Arial" panose="020B0604020202020204" pitchFamily="34" charset="0"/>
              </a:rPr>
              <a:t>syBUS</a:t>
            </a:r>
            <a:r>
              <a:rPr lang="de-CH" sz="1200" dirty="0">
                <a:latin typeface="Arial" panose="020B0604020202020204" pitchFamily="34" charset="0"/>
                <a:cs typeface="Arial" panose="020B0604020202020204" pitchFamily="34" charset="0"/>
              </a:rPr>
              <a:t> oder im Mischbetrieb der Funkbasis realisiert werden.</a:t>
            </a:r>
          </a:p>
        </p:txBody>
      </p:sp>
      <p:sp>
        <p:nvSpPr>
          <p:cNvPr id="22" name="Textfeld 21">
            <a:extLst>
              <a:ext uri="{FF2B5EF4-FFF2-40B4-BE49-F238E27FC236}">
                <a16:creationId xmlns:a16="http://schemas.microsoft.com/office/drawing/2014/main" id="{89FB1A16-597D-4279-8ACF-C5BA89126376}"/>
              </a:ext>
            </a:extLst>
          </p:cNvPr>
          <p:cNvSpPr txBox="1"/>
          <p:nvPr/>
        </p:nvSpPr>
        <p:spPr>
          <a:xfrm>
            <a:off x="588964" y="3777139"/>
            <a:ext cx="6830273" cy="1384995"/>
          </a:xfrm>
          <a:prstGeom prst="rect">
            <a:avLst/>
          </a:prstGeom>
          <a:noFill/>
        </p:spPr>
        <p:txBody>
          <a:bodyPr wrap="square">
            <a:spAutoFit/>
          </a:bodyPr>
          <a:lstStyle/>
          <a:p>
            <a:r>
              <a:rPr lang="de-CH" sz="1200" dirty="0">
                <a:latin typeface="Arial" panose="020B0604020202020204" pitchFamily="34" charset="0"/>
                <a:cs typeface="Arial" panose="020B0604020202020204" pitchFamily="34" charset="0"/>
              </a:rPr>
              <a:t>Funktion: Die Thermotec Alpha 2 Basisstationen erfassen und verwerten zahlreiche Messdaten für die individuelle, energieeffiziente Temperaturregelung in jedem Raum. Die sichere, bidirektionale Kommunikation der zugeordneten Raumbediengeräte, Basisstationen und angeschlossenen Antriebe wird in den jeweiligen Ausführungen durch 868-MHz-Funktechnologie oder den 2-Draht BUS gewährleistet. Durch die Einstellbarkeit des Regelverhaltens lassen sich verschiedene Wärmequellen wie Konvektoren und Heizkörper kombinieren und so parallel in einem System steuern.</a:t>
            </a:r>
          </a:p>
        </p:txBody>
      </p:sp>
      <p:sp>
        <p:nvSpPr>
          <p:cNvPr id="24" name="Textfeld 23">
            <a:extLst>
              <a:ext uri="{FF2B5EF4-FFF2-40B4-BE49-F238E27FC236}">
                <a16:creationId xmlns:a16="http://schemas.microsoft.com/office/drawing/2014/main" id="{FB56AF8D-D8D1-4A39-8C8C-420F50246F1C}"/>
              </a:ext>
            </a:extLst>
          </p:cNvPr>
          <p:cNvSpPr txBox="1"/>
          <p:nvPr/>
        </p:nvSpPr>
        <p:spPr>
          <a:xfrm>
            <a:off x="588965" y="8559375"/>
            <a:ext cx="4382834" cy="1015663"/>
          </a:xfrm>
          <a:prstGeom prst="rect">
            <a:avLst/>
          </a:prstGeom>
          <a:noFill/>
        </p:spPr>
        <p:txBody>
          <a:bodyPr wrap="square">
            <a:spAutoFit/>
          </a:bodyPr>
          <a:lstStyle/>
          <a:p>
            <a:r>
              <a:rPr lang="de-CH" sz="1200" b="1" dirty="0">
                <a:latin typeface="Arial" panose="020B0604020202020204" pitchFamily="34" charset="0"/>
                <a:cs typeface="Arial" panose="020B0604020202020204" pitchFamily="34" charset="0"/>
              </a:rPr>
              <a:t>All-in-</a:t>
            </a:r>
            <a:r>
              <a:rPr lang="de-CH" sz="1200" b="1" dirty="0" err="1">
                <a:latin typeface="Arial" panose="020B0604020202020204" pitchFamily="34" charset="0"/>
                <a:cs typeface="Arial" panose="020B0604020202020204" pitchFamily="34" charset="0"/>
              </a:rPr>
              <a:t>One</a:t>
            </a:r>
            <a:r>
              <a:rPr lang="de-CH" sz="1200" b="1" dirty="0">
                <a:latin typeface="Arial" panose="020B0604020202020204" pitchFamily="34" charset="0"/>
                <a:cs typeface="Arial" panose="020B0604020202020204" pitchFamily="34" charset="0"/>
              </a:rPr>
              <a:t> – für alle Applikationen </a:t>
            </a:r>
          </a:p>
          <a:p>
            <a:r>
              <a:rPr lang="de-CH" sz="1200" dirty="0">
                <a:latin typeface="Arial" panose="020B0604020202020204" pitchFamily="34" charset="0"/>
                <a:cs typeface="Arial" panose="020B0604020202020204" pitchFamily="34" charset="0"/>
              </a:rPr>
              <a:t>Bereits in der Standardausführung ist jede Basisstation für alle heiz- und kühltechnischen Einsatzbereiche vollständig ausgestattet. So ist die richtige Geräteauswahl von Anfang an kein Problem.</a:t>
            </a:r>
          </a:p>
        </p:txBody>
      </p:sp>
      <p:pic>
        <p:nvPicPr>
          <p:cNvPr id="26" name="Grafik 25">
            <a:extLst>
              <a:ext uri="{FF2B5EF4-FFF2-40B4-BE49-F238E27FC236}">
                <a16:creationId xmlns:a16="http://schemas.microsoft.com/office/drawing/2014/main" id="{676B7A77-5C05-44FC-8168-6A373C9CDB3F}"/>
              </a:ext>
            </a:extLst>
          </p:cNvPr>
          <p:cNvPicPr>
            <a:picLocks noChangeAspect="1"/>
          </p:cNvPicPr>
          <p:nvPr/>
        </p:nvPicPr>
        <p:blipFill>
          <a:blip r:embed="rId3"/>
          <a:stretch>
            <a:fillRect/>
          </a:stretch>
        </p:blipFill>
        <p:spPr>
          <a:xfrm>
            <a:off x="4971799" y="8561114"/>
            <a:ext cx="1677208" cy="1440679"/>
          </a:xfrm>
          <a:prstGeom prst="rect">
            <a:avLst/>
          </a:prstGeom>
        </p:spPr>
      </p:pic>
      <p:sp>
        <p:nvSpPr>
          <p:cNvPr id="27" name="Rechteck 26">
            <a:extLst>
              <a:ext uri="{FF2B5EF4-FFF2-40B4-BE49-F238E27FC236}">
                <a16:creationId xmlns:a16="http://schemas.microsoft.com/office/drawing/2014/main" id="{01B86E26-815B-42F4-BD34-A78A6BD66E50}"/>
              </a:ext>
            </a:extLst>
          </p:cNvPr>
          <p:cNvSpPr/>
          <p:nvPr/>
        </p:nvSpPr>
        <p:spPr>
          <a:xfrm>
            <a:off x="588965" y="1163566"/>
            <a:ext cx="6830274" cy="830997"/>
          </a:xfrm>
          <a:prstGeom prst="rect">
            <a:avLst/>
          </a:prstGeom>
        </p:spPr>
        <p:txBody>
          <a:bodyPr wrap="square">
            <a:spAutoFit/>
          </a:bodyPr>
          <a:lstStyle/>
          <a:p>
            <a:r>
              <a:rPr lang="de-CH" sz="1200" dirty="0">
                <a:latin typeface="Arial" panose="020B0604020202020204" pitchFamily="34" charset="0"/>
                <a:cs typeface="Arial" panose="020B0604020202020204" pitchFamily="34" charset="0"/>
              </a:rPr>
              <a:t>Die neue Generation der Komfort-Einzelraumregelung: Einfach universell einsetzbar für Energieeffizienz und Nutzerkomfort auf höchstem Niveau – auch über Smartphone und PC steuerbar.</a:t>
            </a:r>
          </a:p>
          <a:p>
            <a:endParaRPr lang="de-CH" sz="1200" dirty="0">
              <a:latin typeface="Arial" panose="020B0604020202020204" pitchFamily="34" charset="0"/>
              <a:cs typeface="Arial" panose="020B0604020202020204" pitchFamily="34" charset="0"/>
            </a:endParaRPr>
          </a:p>
        </p:txBody>
      </p:sp>
      <p:sp>
        <p:nvSpPr>
          <p:cNvPr id="28" name="Textfeld 27">
            <a:extLst>
              <a:ext uri="{FF2B5EF4-FFF2-40B4-BE49-F238E27FC236}">
                <a16:creationId xmlns:a16="http://schemas.microsoft.com/office/drawing/2014/main" id="{EBBD820D-73C4-4657-990B-0746B334D371}"/>
              </a:ext>
            </a:extLst>
          </p:cNvPr>
          <p:cNvSpPr txBox="1"/>
          <p:nvPr/>
        </p:nvSpPr>
        <p:spPr>
          <a:xfrm>
            <a:off x="588965" y="1816503"/>
            <a:ext cx="6830274" cy="1569660"/>
          </a:xfrm>
          <a:prstGeom prst="rect">
            <a:avLst/>
          </a:prstGeom>
          <a:noFill/>
        </p:spPr>
        <p:txBody>
          <a:bodyPr wrap="square">
            <a:spAutoFit/>
          </a:bodyPr>
          <a:lstStyle/>
          <a:p>
            <a:r>
              <a:rPr lang="de-CH" sz="1200" dirty="0">
                <a:latin typeface="Arial" panose="020B0604020202020204" pitchFamily="34" charset="0"/>
                <a:cs typeface="Arial" panose="020B0604020202020204" pitchFamily="34" charset="0"/>
              </a:rPr>
              <a:t>Thermotec präsentiert mit dem Thermotec OEM Alpha 2 System ein neues, universelles Einzelraum-Regelungssystem in Komplettausstattung für Heiz- und Kühlanwendungen. Bereits in seiner Grundausführung erfüllt das als Funk- und BUS-Lösung verfügbare System sämtliche Anforderungen für perfekten Nutzerkomfort. Zahlreiche Ein- und Ausgänge sowie Mess-, Steuer- und Regelungsfunktionen garantieren ein optimales, energieeffizientes Zusammenwirken mit externen Geräten und Anlagen. Vornehmlicher Einsatzbereich des Systems sind Ein- und Mehrfamilienhäuser, Zweck- und Verwaltungsbauten sowie Hotelbereiche und Schulen mit Zentralmanagementanforderungen. </a:t>
            </a:r>
          </a:p>
        </p:txBody>
      </p:sp>
    </p:spTree>
    <p:extLst>
      <p:ext uri="{BB962C8B-B14F-4D97-AF65-F5344CB8AC3E}">
        <p14:creationId xmlns:p14="http://schemas.microsoft.com/office/powerpoint/2010/main" val="387447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86AE28AA-F58C-435B-BD44-9B5C4E4CB118}"/>
              </a:ext>
            </a:extLst>
          </p:cNvPr>
          <p:cNvSpPr/>
          <p:nvPr/>
        </p:nvSpPr>
        <p:spPr>
          <a:xfrm>
            <a:off x="540000" y="360000"/>
            <a:ext cx="2820987" cy="646331"/>
          </a:xfrm>
          <a:prstGeom prst="rect">
            <a:avLst/>
          </a:prstGeom>
        </p:spPr>
        <p:txBody>
          <a:bodyPr wrap="square">
            <a:spAutoFit/>
          </a:bodyPr>
          <a:lstStyle/>
          <a:p>
            <a:r>
              <a:rPr lang="de-CH" dirty="0">
                <a:solidFill>
                  <a:srgbClr val="BC8A00"/>
                </a:solidFill>
                <a:latin typeface="Times New Roman" panose="02020603050405020304" pitchFamily="18" charset="0"/>
                <a:ea typeface="Times New Roman" panose="02020603050405020304" pitchFamily="18" charset="0"/>
              </a:rPr>
              <a:t>Regelsystem </a:t>
            </a:r>
          </a:p>
          <a:p>
            <a:r>
              <a:rPr lang="de-CH" b="1" i="1" cap="small" dirty="0">
                <a:solidFill>
                  <a:srgbClr val="FF0000"/>
                </a:solidFill>
                <a:latin typeface="Arial" panose="020B0604020202020204" pitchFamily="34" charset="0"/>
                <a:cs typeface="Arial" panose="020B0604020202020204" pitchFamily="34" charset="0"/>
              </a:rPr>
              <a:t>TTS</a:t>
            </a:r>
            <a:r>
              <a:rPr lang="de-CH" dirty="0">
                <a:latin typeface="Arial" panose="020B0604020202020204" pitchFamily="34" charset="0"/>
                <a:ea typeface="Times New Roman" panose="02020603050405020304" pitchFamily="18" charset="0"/>
              </a:rPr>
              <a:t> </a:t>
            </a:r>
            <a:r>
              <a:rPr lang="de-CH" dirty="0">
                <a:solidFill>
                  <a:srgbClr val="CC9900"/>
                </a:solidFill>
                <a:latin typeface="Arial" panose="020B0604020202020204" pitchFamily="34" charset="0"/>
                <a:ea typeface="Times New Roman" panose="02020603050405020304" pitchFamily="18" charset="0"/>
              </a:rPr>
              <a:t>OEM Alpha 2</a:t>
            </a:r>
            <a:endParaRPr lang="en-GB" dirty="0">
              <a:solidFill>
                <a:srgbClr val="CC9900"/>
              </a:solidFill>
              <a:latin typeface="Arial" panose="020B0604020202020204" pitchFamily="34" charset="0"/>
              <a:ea typeface="Times New Roman" panose="02020603050405020304" pitchFamily="18" charset="0"/>
              <a:cs typeface="Arial" panose="020B0604020202020204" pitchFamily="34" charset="0"/>
            </a:endParaRPr>
          </a:p>
        </p:txBody>
      </p:sp>
      <p:sp>
        <p:nvSpPr>
          <p:cNvPr id="9" name="Textfeld 8">
            <a:extLst>
              <a:ext uri="{FF2B5EF4-FFF2-40B4-BE49-F238E27FC236}">
                <a16:creationId xmlns:a16="http://schemas.microsoft.com/office/drawing/2014/main" id="{AA1ED1E6-F4EC-4A77-B2C7-50A3125729F0}"/>
              </a:ext>
            </a:extLst>
          </p:cNvPr>
          <p:cNvSpPr txBox="1"/>
          <p:nvPr/>
        </p:nvSpPr>
        <p:spPr>
          <a:xfrm>
            <a:off x="539999" y="5220000"/>
            <a:ext cx="4072143" cy="1200329"/>
          </a:xfrm>
          <a:prstGeom prst="rect">
            <a:avLst/>
          </a:prstGeom>
          <a:noFill/>
        </p:spPr>
        <p:txBody>
          <a:bodyPr wrap="square">
            <a:spAutoFit/>
          </a:bodyPr>
          <a:lstStyle/>
          <a:p>
            <a:pPr marL="182563" indent="-182563">
              <a:tabLst>
                <a:tab pos="182563" algn="l"/>
              </a:tabLst>
            </a:pPr>
            <a:r>
              <a:rPr lang="de-CH" sz="1200" dirty="0">
                <a:latin typeface="Arial" panose="020B0604020202020204" pitchFamily="34" charset="0"/>
                <a:cs typeface="Arial" panose="020B0604020202020204" pitchFamily="34" charset="0"/>
              </a:rPr>
              <a:t>Thermotec OEM Alpha 2: Raumbediengerät </a:t>
            </a:r>
          </a:p>
          <a:p>
            <a:pPr marL="182563" indent="-182563">
              <a:tabLst>
                <a:tab pos="182563" algn="l"/>
              </a:tabLst>
            </a:pPr>
            <a:r>
              <a:rPr lang="de-CH" sz="1200" dirty="0">
                <a:latin typeface="Arial" panose="020B0604020202020204" pitchFamily="34" charset="0"/>
                <a:cs typeface="Arial" panose="020B0604020202020204" pitchFamily="34" charset="0"/>
              </a:rPr>
              <a:t>• 	Flaches, hochwertiges Design </a:t>
            </a:r>
          </a:p>
          <a:p>
            <a:pPr marL="182563" indent="-182563">
              <a:tabLst>
                <a:tab pos="182563" algn="l"/>
              </a:tabLst>
            </a:pPr>
            <a:r>
              <a:rPr lang="de-CH" sz="1200" dirty="0">
                <a:latin typeface="Arial" panose="020B0604020202020204" pitchFamily="34" charset="0"/>
                <a:cs typeface="Arial" panose="020B0604020202020204" pitchFamily="34" charset="0"/>
              </a:rPr>
              <a:t>• 	Umfangreiche Gerätefamilie für verschiedene Applikationen </a:t>
            </a:r>
          </a:p>
          <a:p>
            <a:pPr marL="182563" indent="-182563">
              <a:tabLst>
                <a:tab pos="182563" algn="l"/>
              </a:tabLst>
            </a:pPr>
            <a:r>
              <a:rPr lang="de-CH" sz="1200" dirty="0">
                <a:latin typeface="Arial" panose="020B0604020202020204" pitchFamily="34" charset="0"/>
                <a:cs typeface="Arial" panose="020B0604020202020204" pitchFamily="34" charset="0"/>
              </a:rPr>
              <a:t>• 	Nutzerfreundliche, intuitive Bedienung </a:t>
            </a:r>
          </a:p>
          <a:p>
            <a:pPr marL="182563" indent="-182563">
              <a:tabLst>
                <a:tab pos="182563" algn="l"/>
              </a:tabLst>
            </a:pPr>
            <a:r>
              <a:rPr lang="de-CH" sz="1200" dirty="0">
                <a:latin typeface="Arial" panose="020B0604020202020204" pitchFamily="34" charset="0"/>
                <a:cs typeface="Arial" panose="020B0604020202020204" pitchFamily="34" charset="0"/>
              </a:rPr>
              <a:t>• 	Ausführung in Funk oder BUS </a:t>
            </a:r>
          </a:p>
        </p:txBody>
      </p:sp>
      <p:sp>
        <p:nvSpPr>
          <p:cNvPr id="11" name="Textfeld 10">
            <a:extLst>
              <a:ext uri="{FF2B5EF4-FFF2-40B4-BE49-F238E27FC236}">
                <a16:creationId xmlns:a16="http://schemas.microsoft.com/office/drawing/2014/main" id="{78BD73EA-76E2-4F65-8CF4-1CF79F831352}"/>
              </a:ext>
            </a:extLst>
          </p:cNvPr>
          <p:cNvSpPr txBox="1"/>
          <p:nvPr/>
        </p:nvSpPr>
        <p:spPr>
          <a:xfrm>
            <a:off x="539999" y="7060035"/>
            <a:ext cx="4121811" cy="1384995"/>
          </a:xfrm>
          <a:prstGeom prst="rect">
            <a:avLst/>
          </a:prstGeom>
          <a:noFill/>
        </p:spPr>
        <p:txBody>
          <a:bodyPr wrap="square">
            <a:spAutoFit/>
          </a:bodyPr>
          <a:lstStyle/>
          <a:p>
            <a:pPr marL="182563" indent="-182563">
              <a:tabLst>
                <a:tab pos="182563" algn="l"/>
              </a:tabLst>
            </a:pPr>
            <a:r>
              <a:rPr lang="de-CH" sz="1200" dirty="0">
                <a:latin typeface="Arial" panose="020B0604020202020204" pitchFamily="34" charset="0"/>
                <a:cs typeface="Arial" panose="020B0604020202020204" pitchFamily="34" charset="0"/>
              </a:rPr>
              <a:t>Thermotec OEM Alpha 2: Basisstation </a:t>
            </a:r>
          </a:p>
          <a:p>
            <a:pPr marL="182563" indent="-182563">
              <a:tabLst>
                <a:tab pos="182563" algn="l"/>
              </a:tabLst>
            </a:pPr>
            <a:r>
              <a:rPr lang="de-CH" sz="1200" dirty="0">
                <a:latin typeface="Arial" panose="020B0604020202020204" pitchFamily="34" charset="0"/>
                <a:cs typeface="Arial" panose="020B0604020202020204" pitchFamily="34" charset="0"/>
              </a:rPr>
              <a:t>• 	24 V- und 230 V-Versionen, wahlweise mit 4-, 8- oder 12-Zonen</a:t>
            </a:r>
          </a:p>
          <a:p>
            <a:pPr marL="182563" indent="-182563">
              <a:tabLst>
                <a:tab pos="182563" algn="l"/>
              </a:tabLst>
            </a:pPr>
            <a:r>
              <a:rPr lang="de-CH" sz="1200" dirty="0">
                <a:latin typeface="Arial" panose="020B0604020202020204" pitchFamily="34" charset="0"/>
                <a:cs typeface="Arial" panose="020B0604020202020204" pitchFamily="34" charset="0"/>
              </a:rPr>
              <a:t>•	Ausführung in Funk oder BUS (BUS Basis nur in 24V mit 8 Heizzonen.</a:t>
            </a:r>
          </a:p>
          <a:p>
            <a:pPr marL="182563" indent="-182563">
              <a:tabLst>
                <a:tab pos="182563" algn="l"/>
              </a:tabLst>
            </a:pPr>
            <a:r>
              <a:rPr lang="de-CH" sz="1200" dirty="0">
                <a:latin typeface="Arial" panose="020B0604020202020204" pitchFamily="34" charset="0"/>
                <a:cs typeface="Arial" panose="020B0604020202020204" pitchFamily="34" charset="0"/>
              </a:rPr>
              <a:t>•	All-in-</a:t>
            </a:r>
            <a:r>
              <a:rPr lang="de-CH" sz="1200" dirty="0" err="1">
                <a:latin typeface="Arial" panose="020B0604020202020204" pitchFamily="34" charset="0"/>
                <a:cs typeface="Arial" panose="020B0604020202020204" pitchFamily="34" charset="0"/>
              </a:rPr>
              <a:t>One</a:t>
            </a:r>
            <a:r>
              <a:rPr lang="de-CH" sz="1200" dirty="0">
                <a:latin typeface="Arial" panose="020B0604020202020204" pitchFamily="34" charset="0"/>
                <a:cs typeface="Arial" panose="020B0604020202020204" pitchFamily="34" charset="0"/>
              </a:rPr>
              <a:t>-Lösung für alle Applikationen </a:t>
            </a:r>
          </a:p>
          <a:p>
            <a:pPr marL="182563" indent="-182563">
              <a:tabLst>
                <a:tab pos="182563" algn="l"/>
              </a:tabLst>
            </a:pPr>
            <a:r>
              <a:rPr lang="de-CH" sz="1200" dirty="0">
                <a:latin typeface="Arial" panose="020B0604020202020204" pitchFamily="34" charset="0"/>
                <a:cs typeface="Arial" panose="020B0604020202020204" pitchFamily="34" charset="0"/>
              </a:rPr>
              <a:t>•	Bewährte, einfache Installation</a:t>
            </a:r>
          </a:p>
        </p:txBody>
      </p:sp>
      <p:sp>
        <p:nvSpPr>
          <p:cNvPr id="13" name="Textfeld 12">
            <a:extLst>
              <a:ext uri="{FF2B5EF4-FFF2-40B4-BE49-F238E27FC236}">
                <a16:creationId xmlns:a16="http://schemas.microsoft.com/office/drawing/2014/main" id="{D58009A5-6E49-402F-B505-4E7A800E48BD}"/>
              </a:ext>
            </a:extLst>
          </p:cNvPr>
          <p:cNvSpPr txBox="1"/>
          <p:nvPr/>
        </p:nvSpPr>
        <p:spPr>
          <a:xfrm>
            <a:off x="540000" y="8601966"/>
            <a:ext cx="4121810" cy="1384995"/>
          </a:xfrm>
          <a:prstGeom prst="rect">
            <a:avLst/>
          </a:prstGeom>
          <a:noFill/>
        </p:spPr>
        <p:txBody>
          <a:bodyPr wrap="square">
            <a:spAutoFit/>
          </a:bodyPr>
          <a:lstStyle/>
          <a:p>
            <a:r>
              <a:rPr lang="de-CH" sz="1200" dirty="0">
                <a:latin typeface="Arial" panose="020B0604020202020204" pitchFamily="34" charset="0"/>
                <a:cs typeface="Arial" panose="020B0604020202020204" pitchFamily="34" charset="0"/>
              </a:rPr>
              <a:t>Thermotec OEM Antrieb 5 </a:t>
            </a:r>
          </a:p>
          <a:p>
            <a:pPr marL="182563" indent="-182563">
              <a:tabLst>
                <a:tab pos="182563" algn="l"/>
              </a:tabLst>
            </a:pPr>
            <a:r>
              <a:rPr lang="de-CH" sz="1200" dirty="0">
                <a:latin typeface="Arial" panose="020B0604020202020204" pitchFamily="34" charset="0"/>
                <a:cs typeface="Arial" panose="020B0604020202020204" pitchFamily="34" charset="0"/>
              </a:rPr>
              <a:t>• 	24 V und 230 V in stromlos-zu (NC) oder stromlos-auf (NO) </a:t>
            </a:r>
          </a:p>
          <a:p>
            <a:pPr marL="182563" indent="-182563">
              <a:tabLst>
                <a:tab pos="182563" algn="l"/>
              </a:tabLst>
            </a:pPr>
            <a:r>
              <a:rPr lang="de-CH" sz="1200" dirty="0">
                <a:latin typeface="Arial" panose="020B0604020202020204" pitchFamily="34" charset="0"/>
                <a:cs typeface="Arial" panose="020B0604020202020204" pitchFamily="34" charset="0"/>
              </a:rPr>
              <a:t>• 	Nur 1 Watt Leistungsaufnahme </a:t>
            </a:r>
          </a:p>
          <a:p>
            <a:pPr marL="182563" indent="-182563">
              <a:tabLst>
                <a:tab pos="182563" algn="l"/>
              </a:tabLst>
            </a:pPr>
            <a:r>
              <a:rPr lang="de-CH" sz="1200" dirty="0">
                <a:latin typeface="Arial" panose="020B0604020202020204" pitchFamily="34" charset="0"/>
                <a:cs typeface="Arial" panose="020B0604020202020204" pitchFamily="34" charset="0"/>
              </a:rPr>
              <a:t>• 	100 % Wasserschutz bei 360° Montagelage </a:t>
            </a:r>
          </a:p>
          <a:p>
            <a:pPr marL="182563" indent="-182563">
              <a:tabLst>
                <a:tab pos="182563" algn="l"/>
              </a:tabLst>
            </a:pPr>
            <a:r>
              <a:rPr lang="de-CH" sz="1200" dirty="0">
                <a:latin typeface="Arial" panose="020B0604020202020204" pitchFamily="34" charset="0"/>
                <a:cs typeface="Arial" panose="020B0604020202020204" pitchFamily="34" charset="0"/>
              </a:rPr>
              <a:t>• 	Bewährtes Adaptersystem für 99 % aller Ventile </a:t>
            </a:r>
          </a:p>
          <a:p>
            <a:pPr marL="182563" indent="-182563">
              <a:tabLst>
                <a:tab pos="182563" algn="l"/>
              </a:tabLst>
            </a:pPr>
            <a:r>
              <a:rPr lang="de-CH" sz="1200" dirty="0">
                <a:latin typeface="Arial" panose="020B0604020202020204" pitchFamily="34" charset="0"/>
                <a:cs typeface="Arial" panose="020B0604020202020204" pitchFamily="34" charset="0"/>
              </a:rPr>
              <a:t>• 	Optional auch mit steckbarer Anschlussleitung</a:t>
            </a:r>
          </a:p>
        </p:txBody>
      </p:sp>
      <p:pic>
        <p:nvPicPr>
          <p:cNvPr id="19" name="Grafik 18">
            <a:extLst>
              <a:ext uri="{FF2B5EF4-FFF2-40B4-BE49-F238E27FC236}">
                <a16:creationId xmlns:a16="http://schemas.microsoft.com/office/drawing/2014/main" id="{1AAB5C22-30AD-4213-826B-06E4DFE66C2D}"/>
              </a:ext>
            </a:extLst>
          </p:cNvPr>
          <p:cNvPicPr>
            <a:picLocks noChangeAspect="1"/>
          </p:cNvPicPr>
          <p:nvPr/>
        </p:nvPicPr>
        <p:blipFill>
          <a:blip r:embed="rId2"/>
          <a:stretch>
            <a:fillRect/>
          </a:stretch>
        </p:blipFill>
        <p:spPr>
          <a:xfrm>
            <a:off x="4612142" y="5220000"/>
            <a:ext cx="644093" cy="652876"/>
          </a:xfrm>
          <a:prstGeom prst="rect">
            <a:avLst/>
          </a:prstGeom>
        </p:spPr>
      </p:pic>
      <p:pic>
        <p:nvPicPr>
          <p:cNvPr id="21" name="Grafik 20">
            <a:extLst>
              <a:ext uri="{FF2B5EF4-FFF2-40B4-BE49-F238E27FC236}">
                <a16:creationId xmlns:a16="http://schemas.microsoft.com/office/drawing/2014/main" id="{54B5FC8A-D50D-4EB3-B667-ABFF713C79A6}"/>
              </a:ext>
            </a:extLst>
          </p:cNvPr>
          <p:cNvPicPr>
            <a:picLocks noChangeAspect="1"/>
          </p:cNvPicPr>
          <p:nvPr/>
        </p:nvPicPr>
        <p:blipFill>
          <a:blip r:embed="rId3"/>
          <a:stretch>
            <a:fillRect/>
          </a:stretch>
        </p:blipFill>
        <p:spPr>
          <a:xfrm>
            <a:off x="4615774" y="7060035"/>
            <a:ext cx="2522082" cy="737297"/>
          </a:xfrm>
          <a:prstGeom prst="rect">
            <a:avLst/>
          </a:prstGeom>
        </p:spPr>
      </p:pic>
      <p:pic>
        <p:nvPicPr>
          <p:cNvPr id="23" name="Grafik 22">
            <a:extLst>
              <a:ext uri="{FF2B5EF4-FFF2-40B4-BE49-F238E27FC236}">
                <a16:creationId xmlns:a16="http://schemas.microsoft.com/office/drawing/2014/main" id="{CF6BA91C-8609-4921-A5E5-43986BC565DD}"/>
              </a:ext>
            </a:extLst>
          </p:cNvPr>
          <p:cNvPicPr>
            <a:picLocks noChangeAspect="1"/>
          </p:cNvPicPr>
          <p:nvPr/>
        </p:nvPicPr>
        <p:blipFill>
          <a:blip r:embed="rId4"/>
          <a:stretch>
            <a:fillRect/>
          </a:stretch>
        </p:blipFill>
        <p:spPr>
          <a:xfrm>
            <a:off x="4612141" y="8606283"/>
            <a:ext cx="548935" cy="652875"/>
          </a:xfrm>
          <a:prstGeom prst="rect">
            <a:avLst/>
          </a:prstGeom>
        </p:spPr>
      </p:pic>
      <p:sp>
        <p:nvSpPr>
          <p:cNvPr id="25" name="Textfeld 24">
            <a:extLst>
              <a:ext uri="{FF2B5EF4-FFF2-40B4-BE49-F238E27FC236}">
                <a16:creationId xmlns:a16="http://schemas.microsoft.com/office/drawing/2014/main" id="{46879889-2819-4CD0-A814-AF2B667CC965}"/>
              </a:ext>
            </a:extLst>
          </p:cNvPr>
          <p:cNvSpPr txBox="1"/>
          <p:nvPr/>
        </p:nvSpPr>
        <p:spPr>
          <a:xfrm>
            <a:off x="540000" y="1197550"/>
            <a:ext cx="6597856" cy="3046988"/>
          </a:xfrm>
          <a:prstGeom prst="rect">
            <a:avLst/>
          </a:prstGeom>
          <a:noFill/>
        </p:spPr>
        <p:txBody>
          <a:bodyPr wrap="square">
            <a:spAutoFit/>
          </a:bodyPr>
          <a:lstStyle/>
          <a:p>
            <a:pPr marL="182563" indent="-182563">
              <a:tabLst>
                <a:tab pos="182563" algn="l"/>
              </a:tabLst>
            </a:pPr>
            <a:r>
              <a:rPr lang="de-CH" sz="1200" dirty="0">
                <a:latin typeface="Arial" panose="020B0604020202020204" pitchFamily="34" charset="0"/>
                <a:cs typeface="Arial" panose="020B0604020202020204" pitchFamily="34" charset="0"/>
              </a:rPr>
              <a:t>Leistungsmerkmale auf einen Blick</a:t>
            </a:r>
          </a:p>
          <a:p>
            <a:pPr marL="182563" indent="-182563">
              <a:tabLst>
                <a:tab pos="182563" algn="l"/>
              </a:tabLst>
            </a:pPr>
            <a:r>
              <a:rPr lang="de-CH" sz="1200" dirty="0">
                <a:latin typeface="Arial" panose="020B0604020202020204" pitchFamily="34" charset="0"/>
                <a:cs typeface="Arial" panose="020B0604020202020204" pitchFamily="34" charset="0"/>
              </a:rPr>
              <a:t>• 	Kommunikation der Systemkomponenten über Funk (868-MHz-Funktechnologie) oder 2-DrahtBUS </a:t>
            </a:r>
          </a:p>
          <a:p>
            <a:pPr marL="182563" indent="-182563">
              <a:tabLst>
                <a:tab pos="182563" algn="l"/>
              </a:tabLst>
            </a:pPr>
            <a:r>
              <a:rPr lang="de-CH" sz="1200" dirty="0">
                <a:latin typeface="Arial" panose="020B0604020202020204" pitchFamily="34" charset="0"/>
                <a:cs typeface="Arial" panose="020B0604020202020204" pitchFamily="34" charset="0"/>
              </a:rPr>
              <a:t>• 	Intuitive Bedienung, zentrale Programmierung, einfache Initialisierung </a:t>
            </a:r>
          </a:p>
          <a:p>
            <a:pPr marL="182563" indent="-182563">
              <a:tabLst>
                <a:tab pos="182563" algn="l"/>
              </a:tabLst>
            </a:pPr>
            <a:r>
              <a:rPr lang="de-CH" sz="1200" dirty="0">
                <a:latin typeface="Arial" panose="020B0604020202020204" pitchFamily="34" charset="0"/>
                <a:cs typeface="Arial" panose="020B0604020202020204" pitchFamily="34" charset="0"/>
              </a:rPr>
              <a:t>• 	Bis zu 20% Energieeinsparung durch intelligente Regelung </a:t>
            </a:r>
          </a:p>
          <a:p>
            <a:pPr marL="182563" indent="-182563">
              <a:tabLst>
                <a:tab pos="182563" algn="l"/>
              </a:tabLst>
            </a:pPr>
            <a:r>
              <a:rPr lang="de-CH" sz="1200" dirty="0">
                <a:latin typeface="Arial" panose="020B0604020202020204" pitchFamily="34" charset="0"/>
                <a:cs typeface="Arial" panose="020B0604020202020204" pitchFamily="34" charset="0"/>
              </a:rPr>
              <a:t>• 	Diverse Ein- und Ausgänge für das Zusammenwirken mit externen Geräten /Anlagen </a:t>
            </a:r>
          </a:p>
          <a:p>
            <a:pPr marL="182563" indent="-182563">
              <a:tabLst>
                <a:tab pos="182563" algn="l"/>
              </a:tabLst>
            </a:pPr>
            <a:r>
              <a:rPr lang="de-CH" sz="1200" dirty="0">
                <a:latin typeface="Arial" panose="020B0604020202020204" pitchFamily="34" charset="0"/>
                <a:cs typeface="Arial" panose="020B0604020202020204" pitchFamily="34" charset="0"/>
              </a:rPr>
              <a:t>• 	</a:t>
            </a:r>
            <a:r>
              <a:rPr lang="de-CH" sz="1200" dirty="0" err="1">
                <a:latin typeface="Arial" panose="020B0604020202020204" pitchFamily="34" charset="0"/>
                <a:cs typeface="Arial" panose="020B0604020202020204" pitchFamily="34" charset="0"/>
              </a:rPr>
              <a:t>MicroSD</a:t>
            </a:r>
            <a:r>
              <a:rPr lang="de-CH" sz="1200" dirty="0">
                <a:latin typeface="Arial" panose="020B0604020202020204" pitchFamily="34" charset="0"/>
                <a:cs typeface="Arial" panose="020B0604020202020204" pitchFamily="34" charset="0"/>
              </a:rPr>
              <a:t>-Card-Slot für System-Upgrade und Upload von Systemparametern </a:t>
            </a:r>
          </a:p>
          <a:p>
            <a:pPr marL="182563" indent="-182563">
              <a:tabLst>
                <a:tab pos="182563" algn="l"/>
              </a:tabLst>
            </a:pPr>
            <a:r>
              <a:rPr lang="de-CH" sz="1200" dirty="0">
                <a:latin typeface="Arial" panose="020B0604020202020204" pitchFamily="34" charset="0"/>
                <a:cs typeface="Arial" panose="020B0604020202020204" pitchFamily="34" charset="0"/>
              </a:rPr>
              <a:t>• 	Bidirektionale Funk-Lösung für sichere Kommunikation zwischen den Systemkomponenten </a:t>
            </a:r>
          </a:p>
          <a:p>
            <a:pPr marL="182563" indent="-182563">
              <a:tabLst>
                <a:tab pos="182563" algn="l"/>
              </a:tabLst>
            </a:pPr>
            <a:r>
              <a:rPr lang="de-CH" sz="1200" dirty="0">
                <a:latin typeface="Arial" panose="020B0604020202020204" pitchFamily="34" charset="0"/>
                <a:cs typeface="Arial" panose="020B0604020202020204" pitchFamily="34" charset="0"/>
              </a:rPr>
              <a:t>• 	Integrierte Systemuhr </a:t>
            </a:r>
          </a:p>
          <a:p>
            <a:pPr marL="182563" indent="-182563">
              <a:tabLst>
                <a:tab pos="182563" algn="l"/>
              </a:tabLst>
            </a:pPr>
            <a:r>
              <a:rPr lang="de-CH" sz="1200" dirty="0">
                <a:latin typeface="Arial" panose="020B0604020202020204" pitchFamily="34" charset="0"/>
                <a:cs typeface="Arial" panose="020B0604020202020204" pitchFamily="34" charset="0"/>
              </a:rPr>
              <a:t>• 	Individuelle Programmierung und Einstellung jeder </a:t>
            </a:r>
            <a:r>
              <a:rPr lang="de-CH" sz="1200" dirty="0" err="1">
                <a:latin typeface="Arial" panose="020B0604020202020204" pitchFamily="34" charset="0"/>
                <a:cs typeface="Arial" panose="020B0604020202020204" pitchFamily="34" charset="0"/>
              </a:rPr>
              <a:t>Heizzone</a:t>
            </a:r>
            <a:r>
              <a:rPr lang="de-CH" sz="1200" dirty="0">
                <a:latin typeface="Arial" panose="020B0604020202020204" pitchFamily="34" charset="0"/>
                <a:cs typeface="Arial" panose="020B0604020202020204" pitchFamily="34" charset="0"/>
              </a:rPr>
              <a:t> </a:t>
            </a:r>
          </a:p>
          <a:p>
            <a:pPr marL="182563" indent="-182563">
              <a:tabLst>
                <a:tab pos="182563" algn="l"/>
              </a:tabLst>
            </a:pPr>
            <a:r>
              <a:rPr lang="de-CH" sz="1200" dirty="0">
                <a:latin typeface="Arial" panose="020B0604020202020204" pitchFamily="34" charset="0"/>
                <a:cs typeface="Arial" panose="020B0604020202020204" pitchFamily="34" charset="0"/>
              </a:rPr>
              <a:t>• 	LC-Display mit Informationen über Betriebszustände und Funktionen </a:t>
            </a:r>
          </a:p>
          <a:p>
            <a:pPr marL="182563" indent="-182563">
              <a:tabLst>
                <a:tab pos="182563" algn="l"/>
              </a:tabLst>
            </a:pPr>
            <a:r>
              <a:rPr lang="de-CH" sz="1200" dirty="0">
                <a:latin typeface="Arial" panose="020B0604020202020204" pitchFamily="34" charset="0"/>
                <a:cs typeface="Arial" panose="020B0604020202020204" pitchFamily="34" charset="0"/>
              </a:rPr>
              <a:t>• 	Perfektes Zusammenspiel von Regelsystemen über mehrere Etagen durch seriellen Bus (</a:t>
            </a:r>
            <a:r>
              <a:rPr lang="de-CH" sz="1200" dirty="0" err="1">
                <a:latin typeface="Arial" panose="020B0604020202020204" pitchFamily="34" charset="0"/>
                <a:cs typeface="Arial" panose="020B0604020202020204" pitchFamily="34" charset="0"/>
              </a:rPr>
              <a:t>syBUS</a:t>
            </a:r>
            <a:r>
              <a:rPr lang="de-CH" sz="1200" dirty="0">
                <a:latin typeface="Arial" panose="020B0604020202020204" pitchFamily="34" charset="0"/>
                <a:cs typeface="Arial" panose="020B0604020202020204" pitchFamily="34" charset="0"/>
              </a:rPr>
              <a:t>) oder 868-MHz-Funktechnologie </a:t>
            </a:r>
          </a:p>
          <a:p>
            <a:pPr marL="182563" indent="-182563">
              <a:tabLst>
                <a:tab pos="182563" algn="l"/>
              </a:tabLst>
            </a:pPr>
            <a:r>
              <a:rPr lang="de-CH" sz="1200" dirty="0">
                <a:latin typeface="Arial" panose="020B0604020202020204" pitchFamily="34" charset="0"/>
                <a:cs typeface="Arial" panose="020B0604020202020204" pitchFamily="34" charset="0"/>
              </a:rPr>
              <a:t>• 	Kundenspezifische Hard- und Software-Lösungen </a:t>
            </a:r>
          </a:p>
          <a:p>
            <a:pPr marL="182563" indent="-182563">
              <a:tabLst>
                <a:tab pos="182563" algn="l"/>
              </a:tabLst>
            </a:pPr>
            <a:r>
              <a:rPr lang="de-CH" sz="1200" dirty="0">
                <a:latin typeface="Arial" panose="020B0604020202020204" pitchFamily="34" charset="0"/>
                <a:cs typeface="Arial" panose="020B0604020202020204" pitchFamily="34" charset="0"/>
              </a:rPr>
              <a:t>• 	Komplettausstattung für optimales Energiemanagement </a:t>
            </a:r>
          </a:p>
          <a:p>
            <a:pPr marL="182563" indent="-182563">
              <a:tabLst>
                <a:tab pos="182563" algn="l"/>
              </a:tabLst>
            </a:pPr>
            <a:r>
              <a:rPr lang="de-CH" sz="1200" dirty="0">
                <a:latin typeface="Arial" panose="020B0604020202020204" pitchFamily="34" charset="0"/>
                <a:cs typeface="Arial" panose="020B0604020202020204" pitchFamily="34" charset="0"/>
              </a:rPr>
              <a:t>• 	Smart Start-Funktion</a:t>
            </a:r>
          </a:p>
        </p:txBody>
      </p:sp>
      <p:sp>
        <p:nvSpPr>
          <p:cNvPr id="12" name="Textfeld 11">
            <a:extLst>
              <a:ext uri="{FF2B5EF4-FFF2-40B4-BE49-F238E27FC236}">
                <a16:creationId xmlns:a16="http://schemas.microsoft.com/office/drawing/2014/main" id="{4705B1CF-3DF5-4BF5-91D5-6538D8AE6903}"/>
              </a:ext>
            </a:extLst>
          </p:cNvPr>
          <p:cNvSpPr txBox="1"/>
          <p:nvPr/>
        </p:nvSpPr>
        <p:spPr>
          <a:xfrm>
            <a:off x="5256336" y="5219999"/>
            <a:ext cx="2058864" cy="584775"/>
          </a:xfrm>
          <a:prstGeom prst="rect">
            <a:avLst/>
          </a:prstGeom>
          <a:noFill/>
        </p:spPr>
        <p:txBody>
          <a:bodyPr wrap="square">
            <a:spAutoFit/>
          </a:bodyPr>
          <a:lstStyle/>
          <a:p>
            <a:r>
              <a:rPr lang="de-CH" sz="800" dirty="0">
                <a:latin typeface="Arial" panose="020B0604020202020204" pitchFamily="34" charset="0"/>
                <a:cs typeface="Arial" panose="020B0604020202020204" pitchFamily="34" charset="0"/>
              </a:rPr>
              <a:t>Thermotec OEM-Raumbediengerät Funk LC-Display, weiss/schwarz mit Scheibe mit Sensoranschluss für Fernfühler</a:t>
            </a:r>
          </a:p>
          <a:p>
            <a:pPr marL="182563" indent="-182563">
              <a:tabLst>
                <a:tab pos="182563" algn="l"/>
              </a:tabLst>
            </a:pPr>
            <a:r>
              <a:rPr lang="de-CH" sz="800" dirty="0">
                <a:latin typeface="Arial" panose="020B0604020202020204" pitchFamily="34" charset="0"/>
                <a:cs typeface="Arial" panose="020B0604020202020204" pitchFamily="34" charset="0"/>
              </a:rPr>
              <a:t>Nr.: 129388  Typ: RDF 64242-00N1</a:t>
            </a:r>
          </a:p>
        </p:txBody>
      </p:sp>
      <p:sp>
        <p:nvSpPr>
          <p:cNvPr id="14" name="Textfeld 13">
            <a:extLst>
              <a:ext uri="{FF2B5EF4-FFF2-40B4-BE49-F238E27FC236}">
                <a16:creationId xmlns:a16="http://schemas.microsoft.com/office/drawing/2014/main" id="{4C6021EC-244E-4D6C-8589-22BD9FBB1137}"/>
              </a:ext>
            </a:extLst>
          </p:cNvPr>
          <p:cNvSpPr txBox="1"/>
          <p:nvPr/>
        </p:nvSpPr>
        <p:spPr>
          <a:xfrm>
            <a:off x="5256000" y="5976000"/>
            <a:ext cx="2059200" cy="461665"/>
          </a:xfrm>
          <a:prstGeom prst="rect">
            <a:avLst/>
          </a:prstGeom>
          <a:noFill/>
        </p:spPr>
        <p:txBody>
          <a:bodyPr wrap="square">
            <a:spAutoFit/>
          </a:bodyPr>
          <a:lstStyle/>
          <a:p>
            <a:pPr marL="182563" indent="-182563"/>
            <a:r>
              <a:rPr lang="de-CH" sz="800" dirty="0">
                <a:latin typeface="Arial" panose="020B0604020202020204" pitchFamily="34" charset="0"/>
                <a:cs typeface="Arial" panose="020B0604020202020204" pitchFamily="34" charset="0"/>
              </a:rPr>
              <a:t>Thermotec OEM-Raumbediengerät Funk LC-Display, weiß matt</a:t>
            </a:r>
          </a:p>
          <a:p>
            <a:pPr marL="182563" indent="-182563">
              <a:tabLst>
                <a:tab pos="182563" algn="l"/>
              </a:tabLst>
            </a:pPr>
            <a:r>
              <a:rPr lang="de-CH" sz="800" dirty="0">
                <a:latin typeface="Arial" panose="020B0604020202020204" pitchFamily="34" charset="0"/>
                <a:cs typeface="Arial" panose="020B0604020202020204" pitchFamily="34" charset="0"/>
              </a:rPr>
              <a:t>Nr.: 130052  Typ: RDF 64202-01N4</a:t>
            </a:r>
          </a:p>
        </p:txBody>
      </p:sp>
      <p:pic>
        <p:nvPicPr>
          <p:cNvPr id="15" name="Grafik 14">
            <a:extLst>
              <a:ext uri="{FF2B5EF4-FFF2-40B4-BE49-F238E27FC236}">
                <a16:creationId xmlns:a16="http://schemas.microsoft.com/office/drawing/2014/main" id="{F7EB33D5-E02E-4755-A5BE-0105A6C5B68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11907" y="5983623"/>
            <a:ext cx="644093" cy="638619"/>
          </a:xfrm>
          <a:prstGeom prst="rect">
            <a:avLst/>
          </a:prstGeom>
        </p:spPr>
      </p:pic>
    </p:spTree>
    <p:extLst>
      <p:ext uri="{BB962C8B-B14F-4D97-AF65-F5344CB8AC3E}">
        <p14:creationId xmlns:p14="http://schemas.microsoft.com/office/powerpoint/2010/main" val="644541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86AE28AA-F58C-435B-BD44-9B5C4E4CB118}"/>
              </a:ext>
            </a:extLst>
          </p:cNvPr>
          <p:cNvSpPr/>
          <p:nvPr/>
        </p:nvSpPr>
        <p:spPr>
          <a:xfrm>
            <a:off x="540000" y="360000"/>
            <a:ext cx="2820987" cy="646331"/>
          </a:xfrm>
          <a:prstGeom prst="rect">
            <a:avLst/>
          </a:prstGeom>
        </p:spPr>
        <p:txBody>
          <a:bodyPr wrap="square">
            <a:spAutoFit/>
          </a:bodyPr>
          <a:lstStyle/>
          <a:p>
            <a:r>
              <a:rPr lang="de-CH" dirty="0">
                <a:solidFill>
                  <a:srgbClr val="BC8A00"/>
                </a:solidFill>
                <a:latin typeface="Times New Roman" panose="02020603050405020304" pitchFamily="18" charset="0"/>
                <a:ea typeface="Times New Roman" panose="02020603050405020304" pitchFamily="18" charset="0"/>
              </a:rPr>
              <a:t>Regelsystem </a:t>
            </a:r>
          </a:p>
          <a:p>
            <a:r>
              <a:rPr lang="de-CH" b="1" i="1" cap="small" dirty="0">
                <a:solidFill>
                  <a:srgbClr val="FF0000"/>
                </a:solidFill>
                <a:latin typeface="Arial" panose="020B0604020202020204" pitchFamily="34" charset="0"/>
                <a:cs typeface="Arial" panose="020B0604020202020204" pitchFamily="34" charset="0"/>
              </a:rPr>
              <a:t>TTS</a:t>
            </a:r>
            <a:r>
              <a:rPr lang="de-CH" dirty="0">
                <a:latin typeface="Arial" panose="020B0604020202020204" pitchFamily="34" charset="0"/>
                <a:ea typeface="Times New Roman" panose="02020603050405020304" pitchFamily="18" charset="0"/>
              </a:rPr>
              <a:t> </a:t>
            </a:r>
            <a:r>
              <a:rPr lang="de-CH" dirty="0">
                <a:solidFill>
                  <a:srgbClr val="CC9900"/>
                </a:solidFill>
                <a:latin typeface="Arial" panose="020B0604020202020204" pitchFamily="34" charset="0"/>
                <a:ea typeface="Times New Roman" panose="02020603050405020304" pitchFamily="18" charset="0"/>
              </a:rPr>
              <a:t>OEM Alpha 2</a:t>
            </a:r>
            <a:endParaRPr lang="en-GB" dirty="0">
              <a:solidFill>
                <a:srgbClr val="CC9900"/>
              </a:solidFill>
              <a:latin typeface="Arial" panose="020B0604020202020204" pitchFamily="34" charset="0"/>
              <a:ea typeface="Times New Roman" panose="02020603050405020304" pitchFamily="18" charset="0"/>
              <a:cs typeface="Arial" panose="020B0604020202020204" pitchFamily="34" charset="0"/>
            </a:endParaRPr>
          </a:p>
        </p:txBody>
      </p:sp>
      <p:sp>
        <p:nvSpPr>
          <p:cNvPr id="18" name="Rectangle 11">
            <a:extLst>
              <a:ext uri="{FF2B5EF4-FFF2-40B4-BE49-F238E27FC236}">
                <a16:creationId xmlns:a16="http://schemas.microsoft.com/office/drawing/2014/main" id="{075A254D-7605-4E32-8C05-C3AC8B201225}"/>
              </a:ext>
            </a:extLst>
          </p:cNvPr>
          <p:cNvSpPr>
            <a:spLocks noChangeArrowheads="1"/>
          </p:cNvSpPr>
          <p:nvPr/>
        </p:nvSpPr>
        <p:spPr bwMode="auto">
          <a:xfrm rot="10800000" flipV="1">
            <a:off x="4320000" y="9180000"/>
            <a:ext cx="259715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298950" algn="l"/>
                <a:tab pos="4641850" algn="l"/>
              </a:tabLst>
              <a:defRPr>
                <a:solidFill>
                  <a:schemeClr val="tx1"/>
                </a:solidFill>
                <a:latin typeface="Arial" panose="020B0604020202020204" pitchFamily="34" charset="0"/>
              </a:defRPr>
            </a:lvl1pPr>
            <a:lvl2pPr eaLnBrk="0" fontAlgn="base" hangingPunct="0">
              <a:spcBef>
                <a:spcPct val="0"/>
              </a:spcBef>
              <a:spcAft>
                <a:spcPct val="0"/>
              </a:spcAft>
              <a:tabLst>
                <a:tab pos="4298950" algn="l"/>
                <a:tab pos="4641850" algn="l"/>
              </a:tabLst>
              <a:defRPr>
                <a:solidFill>
                  <a:schemeClr val="tx1"/>
                </a:solidFill>
                <a:latin typeface="Arial" panose="020B0604020202020204" pitchFamily="34" charset="0"/>
              </a:defRPr>
            </a:lvl2pPr>
            <a:lvl3pPr eaLnBrk="0" fontAlgn="base" hangingPunct="0">
              <a:spcBef>
                <a:spcPct val="0"/>
              </a:spcBef>
              <a:spcAft>
                <a:spcPct val="0"/>
              </a:spcAft>
              <a:tabLst>
                <a:tab pos="4298950" algn="l"/>
                <a:tab pos="4641850" algn="l"/>
              </a:tabLst>
              <a:defRPr>
                <a:solidFill>
                  <a:schemeClr val="tx1"/>
                </a:solidFill>
                <a:latin typeface="Arial" panose="020B0604020202020204" pitchFamily="34" charset="0"/>
              </a:defRPr>
            </a:lvl3pPr>
            <a:lvl4pPr eaLnBrk="0" fontAlgn="base" hangingPunct="0">
              <a:spcBef>
                <a:spcPct val="0"/>
              </a:spcBef>
              <a:spcAft>
                <a:spcPct val="0"/>
              </a:spcAft>
              <a:tabLst>
                <a:tab pos="4298950" algn="l"/>
                <a:tab pos="4641850" algn="l"/>
              </a:tabLst>
              <a:defRPr>
                <a:solidFill>
                  <a:schemeClr val="tx1"/>
                </a:solidFill>
                <a:latin typeface="Arial" panose="020B0604020202020204" pitchFamily="34" charset="0"/>
              </a:defRPr>
            </a:lvl4pPr>
            <a:lvl5pPr eaLnBrk="0" fontAlgn="base" hangingPunct="0">
              <a:spcBef>
                <a:spcPct val="0"/>
              </a:spcBef>
              <a:spcAft>
                <a:spcPct val="0"/>
              </a:spcAft>
              <a:tabLst>
                <a:tab pos="4298950" algn="l"/>
                <a:tab pos="4641850" algn="l"/>
              </a:tabLst>
              <a:defRPr>
                <a:solidFill>
                  <a:schemeClr val="tx1"/>
                </a:solidFill>
                <a:latin typeface="Arial" panose="020B0604020202020204" pitchFamily="34" charset="0"/>
              </a:defRPr>
            </a:lvl5pPr>
            <a:lvl6pPr eaLnBrk="0" fontAlgn="base" hangingPunct="0">
              <a:spcBef>
                <a:spcPct val="0"/>
              </a:spcBef>
              <a:spcAft>
                <a:spcPct val="0"/>
              </a:spcAft>
              <a:tabLst>
                <a:tab pos="4298950" algn="l"/>
                <a:tab pos="4641850" algn="l"/>
              </a:tabLst>
              <a:defRPr>
                <a:solidFill>
                  <a:schemeClr val="tx1"/>
                </a:solidFill>
                <a:latin typeface="Arial" panose="020B0604020202020204" pitchFamily="34" charset="0"/>
              </a:defRPr>
            </a:lvl6pPr>
            <a:lvl7pPr eaLnBrk="0" fontAlgn="base" hangingPunct="0">
              <a:spcBef>
                <a:spcPct val="0"/>
              </a:spcBef>
              <a:spcAft>
                <a:spcPct val="0"/>
              </a:spcAft>
              <a:tabLst>
                <a:tab pos="4298950" algn="l"/>
                <a:tab pos="4641850" algn="l"/>
              </a:tabLst>
              <a:defRPr>
                <a:solidFill>
                  <a:schemeClr val="tx1"/>
                </a:solidFill>
                <a:latin typeface="Arial" panose="020B0604020202020204" pitchFamily="34" charset="0"/>
              </a:defRPr>
            </a:lvl7pPr>
            <a:lvl8pPr eaLnBrk="0" fontAlgn="base" hangingPunct="0">
              <a:spcBef>
                <a:spcPct val="0"/>
              </a:spcBef>
              <a:spcAft>
                <a:spcPct val="0"/>
              </a:spcAft>
              <a:tabLst>
                <a:tab pos="4298950" algn="l"/>
                <a:tab pos="4641850" algn="l"/>
              </a:tabLst>
              <a:defRPr>
                <a:solidFill>
                  <a:schemeClr val="tx1"/>
                </a:solidFill>
                <a:latin typeface="Arial" panose="020B0604020202020204" pitchFamily="34" charset="0"/>
              </a:defRPr>
            </a:lvl8pPr>
            <a:lvl9pPr eaLnBrk="0" fontAlgn="base" hangingPunct="0">
              <a:spcBef>
                <a:spcPct val="0"/>
              </a:spcBef>
              <a:spcAft>
                <a:spcPct val="0"/>
              </a:spcAft>
              <a:tabLst>
                <a:tab pos="4298950" algn="l"/>
                <a:tab pos="4641850" algn="l"/>
              </a:tabLst>
              <a:defRPr>
                <a:solidFill>
                  <a:schemeClr val="tx1"/>
                </a:solidFill>
                <a:latin typeface="Arial" panose="020B0604020202020204" pitchFamily="34" charset="0"/>
              </a:defRPr>
            </a:lvl9pPr>
          </a:lstStyle>
          <a:p>
            <a:pPr defTabSz="914400"/>
            <a:r>
              <a:rPr lang="de-DE" altLang="en-US" sz="1400" i="1" dirty="0">
                <a:cs typeface="Arial" panose="020B0604020202020204" pitchFamily="34" charset="0"/>
              </a:rPr>
              <a:t>Für technische Information</a:t>
            </a:r>
            <a:endParaRPr lang="de-DE" altLang="en-US" i="1" dirty="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298950" algn="l"/>
                <a:tab pos="4641850" algn="l"/>
              </a:tabLst>
            </a:pPr>
            <a:r>
              <a:rPr kumimoji="0" lang="de-DE" altLang="en-US" sz="1400" b="0" i="1" u="none" strike="noStrike" cap="none" normalizeH="0" baseline="0" dirty="0">
                <a:ln>
                  <a:noFill/>
                </a:ln>
                <a:solidFill>
                  <a:schemeClr val="tx1"/>
                </a:solidFill>
                <a:effectLst/>
                <a:ea typeface="Times New Roman" panose="02020603050405020304" pitchFamily="18" charset="0"/>
                <a:cs typeface="Arial" panose="020B0604020202020204" pitchFamily="34" charset="0"/>
              </a:rPr>
              <a:t>Thermotec Systemtechnik AG</a:t>
            </a:r>
            <a:endParaRPr kumimoji="0" lang="en-GB" altLang="en-US" sz="400" b="0" i="1"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298950" algn="l"/>
                <a:tab pos="4641850" algn="l"/>
              </a:tabLst>
            </a:pPr>
            <a:r>
              <a:rPr kumimoji="0" lang="de-DE"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Tel. + 41 41 882 04 44 </a:t>
            </a:r>
            <a:endParaRPr kumimoji="0" lang="en-GB" altLang="en-US" sz="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298950" algn="l"/>
                <a:tab pos="4641850" algn="l"/>
              </a:tabLst>
            </a:pPr>
            <a:r>
              <a:rPr kumimoji="0" lang="de-DE"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Fax + 41 41 882 04 49</a:t>
            </a:r>
            <a:endParaRPr kumimoji="0" lang="en-GB" altLang="en-US" sz="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298950" algn="l"/>
                <a:tab pos="4641850" algn="l"/>
              </a:tabLst>
            </a:pPr>
            <a:r>
              <a:rPr kumimoji="0" lang="de-DE"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www.thermotec.ch</a:t>
            </a:r>
            <a:endParaRPr kumimoji="0" lang="en-GB" altLang="en-US" sz="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298950" algn="l"/>
                <a:tab pos="4641850" algn="l"/>
              </a:tabLst>
            </a:pPr>
            <a:r>
              <a:rPr kumimoji="0" lang="it-IT"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E-Mail- info@thermotec.ch</a:t>
            </a:r>
            <a:endParaRPr kumimoji="0" lang="it-IT" altLang="en-US" sz="1800" b="0" i="0" u="none" strike="noStrike" cap="none" normalizeH="0" baseline="0" dirty="0">
              <a:ln>
                <a:noFill/>
              </a:ln>
              <a:solidFill>
                <a:schemeClr val="tx1"/>
              </a:solidFill>
              <a:effectLst/>
              <a:latin typeface="Arial" panose="020B0604020202020204" pitchFamily="34" charset="0"/>
            </a:endParaRPr>
          </a:p>
        </p:txBody>
      </p:sp>
      <p:sp>
        <p:nvSpPr>
          <p:cNvPr id="20" name="Rectangle 9">
            <a:extLst>
              <a:ext uri="{FF2B5EF4-FFF2-40B4-BE49-F238E27FC236}">
                <a16:creationId xmlns:a16="http://schemas.microsoft.com/office/drawing/2014/main" id="{297C4B7A-1950-471A-B8FC-8AFBCFD791B7}"/>
              </a:ext>
            </a:extLst>
          </p:cNvPr>
          <p:cNvSpPr>
            <a:spLocks noChangeArrowheads="1"/>
          </p:cNvSpPr>
          <p:nvPr/>
        </p:nvSpPr>
        <p:spPr bwMode="auto">
          <a:xfrm>
            <a:off x="648000" y="9180000"/>
            <a:ext cx="2889250" cy="112412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2" name="Rechteck 21">
            <a:extLst>
              <a:ext uri="{FF2B5EF4-FFF2-40B4-BE49-F238E27FC236}">
                <a16:creationId xmlns:a16="http://schemas.microsoft.com/office/drawing/2014/main" id="{3FDD01B8-6B3E-4E86-B0AA-803B8EE22E59}"/>
              </a:ext>
            </a:extLst>
          </p:cNvPr>
          <p:cNvSpPr/>
          <p:nvPr/>
        </p:nvSpPr>
        <p:spPr>
          <a:xfrm>
            <a:off x="540000" y="8908104"/>
            <a:ext cx="3778250" cy="276999"/>
          </a:xfrm>
          <a:prstGeom prst="rect">
            <a:avLst/>
          </a:prstGeom>
        </p:spPr>
        <p:txBody>
          <a:bodyPr>
            <a:spAutoFit/>
          </a:bodyPr>
          <a:lstStyle/>
          <a:p>
            <a:r>
              <a:rPr lang="de-CH" sz="1200" dirty="0">
                <a:latin typeface="Arial" panose="020B0604020202020204" pitchFamily="34" charset="0"/>
                <a:ea typeface="Times New Roman" panose="02020603050405020304" pitchFamily="18" charset="0"/>
              </a:rPr>
              <a:t>Der Prospekt wurde Ihnen überreicht durch</a:t>
            </a:r>
            <a:endParaRPr lang="en-GB" sz="1200" dirty="0"/>
          </a:p>
        </p:txBody>
      </p:sp>
      <p:sp>
        <p:nvSpPr>
          <p:cNvPr id="27" name="Textfeld 26">
            <a:extLst>
              <a:ext uri="{FF2B5EF4-FFF2-40B4-BE49-F238E27FC236}">
                <a16:creationId xmlns:a16="http://schemas.microsoft.com/office/drawing/2014/main" id="{BFD35BBD-81C0-45DE-A61C-D1C84E949F95}"/>
              </a:ext>
            </a:extLst>
          </p:cNvPr>
          <p:cNvSpPr txBox="1"/>
          <p:nvPr/>
        </p:nvSpPr>
        <p:spPr>
          <a:xfrm>
            <a:off x="482724" y="1482818"/>
            <a:ext cx="6594225" cy="1384995"/>
          </a:xfrm>
          <a:prstGeom prst="rect">
            <a:avLst/>
          </a:prstGeom>
          <a:noFill/>
        </p:spPr>
        <p:txBody>
          <a:bodyPr wrap="square">
            <a:spAutoFit/>
          </a:bodyPr>
          <a:lstStyle/>
          <a:p>
            <a:r>
              <a:rPr lang="de-CH" sz="1200" dirty="0">
                <a:latin typeface="Arial" panose="020B0604020202020204" pitchFamily="34" charset="0"/>
                <a:cs typeface="Arial" panose="020B0604020202020204" pitchFamily="34" charset="0"/>
              </a:rPr>
              <a:t>Die elektrischen Anschlüsse müssen vor Ort durch eine Fachperson erstellt werden. Die Inbetriebnahme kann durch uns erfolgen und ist im Preisbeispiel nicht enthalten.</a:t>
            </a:r>
          </a:p>
          <a:p>
            <a:endParaRPr lang="de-CH" sz="1200" dirty="0">
              <a:effectLst/>
              <a:latin typeface="Arial" panose="020B0604020202020204" pitchFamily="34" charset="0"/>
            </a:endParaRPr>
          </a:p>
          <a:p>
            <a:r>
              <a:rPr lang="de-CH" sz="1200" b="1" dirty="0">
                <a:effectLst/>
                <a:latin typeface="Arial" panose="020B0604020202020204" pitchFamily="34" charset="0"/>
              </a:rPr>
              <a:t>TTS Inbetriebnahme Steuerungen </a:t>
            </a:r>
          </a:p>
          <a:p>
            <a:r>
              <a:rPr lang="de-CH" sz="1200" dirty="0">
                <a:effectLst/>
                <a:latin typeface="Arial" panose="020B0604020202020204" pitchFamily="34" charset="0"/>
              </a:rPr>
              <a:t>Die Inbetriebnahme beinhaltet die Kontrolle der Anschlüsse, sowie das Einstellen der Standardwerte. Auf gegebene Wünsche kann vor Ort eingegangen werden. Der spätere Betreiber der Anlage wird bei der Inbetriebnahme in die Regelung eingewiesen.</a:t>
            </a:r>
            <a:endParaRPr lang="de-CH" sz="1200" u="dbl" dirty="0">
              <a:latin typeface="Arial" panose="020B0604020202020204" pitchFamily="34" charset="0"/>
              <a:cs typeface="Arial" panose="020B0604020202020204" pitchFamily="34" charset="0"/>
            </a:endParaRPr>
          </a:p>
        </p:txBody>
      </p:sp>
      <p:pic>
        <p:nvPicPr>
          <p:cNvPr id="3" name="Grafik 2">
            <a:extLst>
              <a:ext uri="{FF2B5EF4-FFF2-40B4-BE49-F238E27FC236}">
                <a16:creationId xmlns:a16="http://schemas.microsoft.com/office/drawing/2014/main" id="{2CD15CCE-DA1C-4680-84FD-1D568B942C37}"/>
              </a:ext>
            </a:extLst>
          </p:cNvPr>
          <p:cNvPicPr>
            <a:picLocks noChangeAspect="1"/>
          </p:cNvPicPr>
          <p:nvPr/>
        </p:nvPicPr>
        <p:blipFill>
          <a:blip r:embed="rId2"/>
          <a:stretch>
            <a:fillRect/>
          </a:stretch>
        </p:blipFill>
        <p:spPr>
          <a:xfrm>
            <a:off x="539999" y="3935522"/>
            <a:ext cx="3174627" cy="1619570"/>
          </a:xfrm>
          <a:prstGeom prst="rect">
            <a:avLst/>
          </a:prstGeom>
        </p:spPr>
      </p:pic>
      <p:pic>
        <p:nvPicPr>
          <p:cNvPr id="6" name="Grafik 5">
            <a:extLst>
              <a:ext uri="{FF2B5EF4-FFF2-40B4-BE49-F238E27FC236}">
                <a16:creationId xmlns:a16="http://schemas.microsoft.com/office/drawing/2014/main" id="{C5CF320D-6335-4CA9-92F3-790E6D271516}"/>
              </a:ext>
            </a:extLst>
          </p:cNvPr>
          <p:cNvPicPr>
            <a:picLocks noChangeAspect="1"/>
          </p:cNvPicPr>
          <p:nvPr/>
        </p:nvPicPr>
        <p:blipFill>
          <a:blip r:embed="rId3"/>
          <a:stretch>
            <a:fillRect/>
          </a:stretch>
        </p:blipFill>
        <p:spPr>
          <a:xfrm>
            <a:off x="3824969" y="3935522"/>
            <a:ext cx="2223406" cy="2226248"/>
          </a:xfrm>
          <a:prstGeom prst="rect">
            <a:avLst/>
          </a:prstGeom>
        </p:spPr>
      </p:pic>
      <p:pic>
        <p:nvPicPr>
          <p:cNvPr id="10" name="Grafik 9">
            <a:extLst>
              <a:ext uri="{FF2B5EF4-FFF2-40B4-BE49-F238E27FC236}">
                <a16:creationId xmlns:a16="http://schemas.microsoft.com/office/drawing/2014/main" id="{ABD64178-9141-4DC3-B760-9BEEF065C1C7}"/>
              </a:ext>
            </a:extLst>
          </p:cNvPr>
          <p:cNvPicPr>
            <a:picLocks noChangeAspect="1"/>
          </p:cNvPicPr>
          <p:nvPr/>
        </p:nvPicPr>
        <p:blipFill>
          <a:blip r:embed="rId4"/>
          <a:stretch>
            <a:fillRect/>
          </a:stretch>
        </p:blipFill>
        <p:spPr>
          <a:xfrm>
            <a:off x="540000" y="6268500"/>
            <a:ext cx="2195286" cy="2198092"/>
          </a:xfrm>
          <a:prstGeom prst="rect">
            <a:avLst/>
          </a:prstGeom>
        </p:spPr>
      </p:pic>
      <p:pic>
        <p:nvPicPr>
          <p:cNvPr id="14" name="Grafik 13">
            <a:extLst>
              <a:ext uri="{FF2B5EF4-FFF2-40B4-BE49-F238E27FC236}">
                <a16:creationId xmlns:a16="http://schemas.microsoft.com/office/drawing/2014/main" id="{71B94413-9D0F-4A25-8C3F-E51885EE87B3}"/>
              </a:ext>
            </a:extLst>
          </p:cNvPr>
          <p:cNvPicPr>
            <a:picLocks noChangeAspect="1"/>
          </p:cNvPicPr>
          <p:nvPr/>
        </p:nvPicPr>
        <p:blipFill rotWithShape="1">
          <a:blip r:embed="rId5"/>
          <a:srcRect t="-373" b="-47"/>
          <a:stretch/>
        </p:blipFill>
        <p:spPr>
          <a:xfrm>
            <a:off x="3059999" y="6268500"/>
            <a:ext cx="2988375" cy="2198092"/>
          </a:xfrm>
          <a:prstGeom prst="rect">
            <a:avLst/>
          </a:prstGeom>
        </p:spPr>
      </p:pic>
    </p:spTree>
    <p:extLst>
      <p:ext uri="{BB962C8B-B14F-4D97-AF65-F5344CB8AC3E}">
        <p14:creationId xmlns:p14="http://schemas.microsoft.com/office/powerpoint/2010/main" val="428692490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662</Words>
  <Application>Microsoft Office PowerPoint</Application>
  <PresentationFormat>Benutzerdefiniert</PresentationFormat>
  <Paragraphs>64</Paragraphs>
  <Slides>4</Slides>
  <Notes>0</Notes>
  <HiddenSlides>0</HiddenSlides>
  <MMClips>0</MMClips>
  <ScaleCrop>false</ScaleCrop>
  <HeadingPairs>
    <vt:vector size="8" baseType="variant">
      <vt:variant>
        <vt:lpstr>Verwendete Schriftarten</vt:lpstr>
      </vt:variant>
      <vt:variant>
        <vt:i4>4</vt:i4>
      </vt:variant>
      <vt:variant>
        <vt:lpstr>Design</vt:lpstr>
      </vt:variant>
      <vt:variant>
        <vt:i4>1</vt:i4>
      </vt:variant>
      <vt:variant>
        <vt:lpstr>Eingebettete OLE-Server</vt:lpstr>
      </vt:variant>
      <vt:variant>
        <vt:i4>1</vt:i4>
      </vt:variant>
      <vt:variant>
        <vt:lpstr>Folientitel</vt:lpstr>
      </vt:variant>
      <vt:variant>
        <vt:i4>4</vt:i4>
      </vt:variant>
    </vt:vector>
  </HeadingPairs>
  <TitlesOfParts>
    <vt:vector size="10" baseType="lpstr">
      <vt:lpstr>Arial</vt:lpstr>
      <vt:lpstr>Calibri</vt:lpstr>
      <vt:lpstr>Calibri Light</vt:lpstr>
      <vt:lpstr>Times New Roman</vt:lpstr>
      <vt:lpstr>Office</vt:lpstr>
      <vt:lpstr>AutoCAD.Drawing.15</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Josef Gisler</dc:creator>
  <cp:lastModifiedBy>Joe Gisler</cp:lastModifiedBy>
  <cp:revision>76</cp:revision>
  <cp:lastPrinted>2016-11-18T13:23:48Z</cp:lastPrinted>
  <dcterms:created xsi:type="dcterms:W3CDTF">2016-11-18T08:13:11Z</dcterms:created>
  <dcterms:modified xsi:type="dcterms:W3CDTF">2024-04-16T09:17:37Z</dcterms:modified>
</cp:coreProperties>
</file>